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8"/>
  </p:notesMasterIdLst>
  <p:sldIdLst>
    <p:sldId id="256" r:id="rId2"/>
    <p:sldId id="285" r:id="rId3"/>
    <p:sldId id="313" r:id="rId4"/>
    <p:sldId id="314" r:id="rId5"/>
    <p:sldId id="293" r:id="rId6"/>
    <p:sldId id="321" r:id="rId7"/>
    <p:sldId id="292" r:id="rId8"/>
    <p:sldId id="287" r:id="rId9"/>
    <p:sldId id="294" r:id="rId10"/>
    <p:sldId id="288" r:id="rId11"/>
    <p:sldId id="260" r:id="rId12"/>
    <p:sldId id="262" r:id="rId13"/>
    <p:sldId id="263" r:id="rId14"/>
    <p:sldId id="311" r:id="rId15"/>
    <p:sldId id="290" r:id="rId16"/>
    <p:sldId id="323" r:id="rId17"/>
    <p:sldId id="291" r:id="rId18"/>
    <p:sldId id="265" r:id="rId19"/>
    <p:sldId id="267" r:id="rId20"/>
    <p:sldId id="268" r:id="rId21"/>
    <p:sldId id="274" r:id="rId22"/>
    <p:sldId id="275" r:id="rId23"/>
    <p:sldId id="276" r:id="rId24"/>
    <p:sldId id="299" r:id="rId25"/>
    <p:sldId id="301" r:id="rId26"/>
    <p:sldId id="320" r:id="rId27"/>
    <p:sldId id="306" r:id="rId28"/>
    <p:sldId id="307" r:id="rId29"/>
    <p:sldId id="284" r:id="rId30"/>
    <p:sldId id="316" r:id="rId31"/>
    <p:sldId id="322" r:id="rId32"/>
    <p:sldId id="317" r:id="rId33"/>
    <p:sldId id="266" r:id="rId34"/>
    <p:sldId id="272" r:id="rId35"/>
    <p:sldId id="273" r:id="rId36"/>
    <p:sldId id="269" r:id="rId37"/>
    <p:sldId id="270" r:id="rId38"/>
    <p:sldId id="271" r:id="rId39"/>
    <p:sldId id="277" r:id="rId40"/>
    <p:sldId id="278" r:id="rId41"/>
    <p:sldId id="295" r:id="rId42"/>
    <p:sldId id="279" r:id="rId43"/>
    <p:sldId id="280" r:id="rId44"/>
    <p:sldId id="281" r:id="rId45"/>
    <p:sldId id="282" r:id="rId46"/>
    <p:sldId id="283" r:id="rId47"/>
    <p:sldId id="296" r:id="rId48"/>
    <p:sldId id="297" r:id="rId49"/>
    <p:sldId id="298" r:id="rId50"/>
    <p:sldId id="315" r:id="rId51"/>
    <p:sldId id="302" r:id="rId52"/>
    <p:sldId id="303" r:id="rId53"/>
    <p:sldId id="304" r:id="rId54"/>
    <p:sldId id="305" r:id="rId55"/>
    <p:sldId id="318" r:id="rId56"/>
    <p:sldId id="319" r:id="rId57"/>
  </p:sldIdLst>
  <p:sldSz cx="9144000" cy="6858000" type="screen4x3"/>
  <p:notesSz cx="6796088" cy="992505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  <p:sp>
        <p:nvSpPr>
          <p:cNvPr id="205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6025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63ABFC3-6795-4FA5-B001-E100E332C11D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650245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26DA9CD2-9EEC-4D5B-AC7D-9F74912BB0A8}" type="slidenum">
              <a:rPr lang="en-C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</a:t>
            </a:fld>
            <a:endParaRPr lang="en-CA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DADC45D2-E343-4B53-9315-50A0F0B9DF26}" type="slidenum">
              <a:rPr lang="en-CA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en-CA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4102" name="Text Box 4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ClrTx/>
              <a:buFontTx/>
              <a:buNone/>
            </a:pPr>
            <a:fld id="{36127C11-B55E-44DC-9A1B-724B67569180}" type="slidenum">
              <a:rPr lang="en-CA" altLang="en-US" sz="1400">
                <a:solidFill>
                  <a:srgbClr val="000000"/>
                </a:solidFill>
              </a:rPr>
              <a:pPr eaLnBrk="1">
                <a:buClrTx/>
                <a:buFontTx/>
                <a:buNone/>
              </a:pPr>
              <a:t>1</a:t>
            </a:fld>
            <a:endParaRPr lang="en-CA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700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A509FA48-BD8D-4EE6-A64C-F8A3CBBFA2B4}" type="slidenum">
              <a:rPr lang="en-C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10</a:t>
            </a:fld>
            <a:endParaRPr lang="en-CA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6CCBAC0B-C5F8-4839-89A6-1871401DADE1}" type="slidenum">
              <a:rPr lang="en-CA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10</a:t>
            </a:fld>
            <a:endParaRPr lang="en-CA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53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25DB676F-CEC3-45EB-91EF-CD8AE70A4426}" type="slidenum">
              <a:rPr lang="en-C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11</a:t>
            </a:fld>
            <a:endParaRPr lang="en-CA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ED587CF0-5122-456E-8538-07DAEA0A1438}" type="slidenum">
              <a:rPr lang="en-CA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11</a:t>
            </a:fld>
            <a:endParaRPr lang="en-CA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826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A3D1F202-46C1-4428-A958-F25585D676FB}" type="slidenum">
              <a:rPr lang="en-C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12</a:t>
            </a:fld>
            <a:endParaRPr lang="en-CA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A6728E1F-A317-4C6B-9642-006270F9B876}" type="slidenum">
              <a:rPr lang="en-CA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12</a:t>
            </a:fld>
            <a:endParaRPr lang="en-CA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051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01909C03-C8F7-4426-B33C-E986F28263C8}" type="slidenum">
              <a:rPr lang="en-C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13</a:t>
            </a:fld>
            <a:endParaRPr lang="en-CA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2773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8E84E594-C952-44CB-A47F-48752588EF40}" type="slidenum">
              <a:rPr lang="en-CA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13</a:t>
            </a:fld>
            <a:endParaRPr lang="en-CA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855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5F0721F7-D744-4BB1-80A9-F144C9313728}" type="slidenum">
              <a:rPr lang="en-C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14</a:t>
            </a:fld>
            <a:endParaRPr lang="en-CA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E7A8BD08-0D2F-403B-AC09-7C6FEFF2E79C}" type="slidenum">
              <a:rPr lang="en-CA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14</a:t>
            </a:fld>
            <a:endParaRPr lang="en-CA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44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3459C0BE-21B6-4483-A732-9C7D73D53ADC}" type="slidenum">
              <a:rPr lang="en-C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15</a:t>
            </a:fld>
            <a:endParaRPr lang="en-CA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686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30AF87F5-6808-4CB3-BCA1-89486D979F57}" type="slidenum">
              <a:rPr lang="en-CA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15</a:t>
            </a:fld>
            <a:endParaRPr lang="en-CA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128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3459C0BE-21B6-4483-A732-9C7D73D53ADC}" type="slidenum">
              <a:rPr lang="en-C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16</a:t>
            </a:fld>
            <a:endParaRPr lang="en-CA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686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30AF87F5-6808-4CB3-BCA1-89486D979F57}" type="slidenum">
              <a:rPr lang="en-CA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16</a:t>
            </a:fld>
            <a:endParaRPr lang="en-CA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907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3859EFFE-8180-47C0-9801-148B0A30D6D8}" type="slidenum">
              <a:rPr lang="en-C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17</a:t>
            </a:fld>
            <a:endParaRPr lang="en-CA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8917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4776AC45-96D8-469B-82EF-5D110DC30588}" type="slidenum">
              <a:rPr lang="en-CA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17</a:t>
            </a:fld>
            <a:endParaRPr lang="en-CA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452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08BF152A-618D-4FA5-87C0-B500CD87E470}" type="slidenum">
              <a:rPr lang="en-C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18</a:t>
            </a:fld>
            <a:endParaRPr lang="en-CA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09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36B2F5E7-8D3E-496C-8A68-A84B18FA2C96}" type="slidenum">
              <a:rPr lang="en-CA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18</a:t>
            </a:fld>
            <a:endParaRPr lang="en-CA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0796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83FCEB68-3986-4146-8D15-A246A8ABCAEE}" type="slidenum">
              <a:rPr lang="en-C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19</a:t>
            </a:fld>
            <a:endParaRPr lang="en-CA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5061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6DA1DC61-E71E-47A5-B8E9-69E724BC90DD}" type="slidenum">
              <a:rPr lang="en-CA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19</a:t>
            </a:fld>
            <a:endParaRPr lang="en-CA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206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70D77AD3-5C56-4756-9841-36F4496612F2}" type="slidenum">
              <a:rPr lang="en-C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</a:t>
            </a:fld>
            <a:endParaRPr lang="en-CA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9A2DF920-5CD9-44C2-AC87-9738174F5126}" type="slidenum">
              <a:rPr lang="en-CA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2</a:t>
            </a:fld>
            <a:endParaRPr lang="en-CA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0773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A50B4182-A64B-4610-B716-A690B1C51A81}" type="slidenum">
              <a:rPr lang="en-C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20</a:t>
            </a:fld>
            <a:endParaRPr lang="en-CA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71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7FBB05DD-D637-41E0-BA7A-73507499B086}" type="slidenum">
              <a:rPr lang="en-CA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20</a:t>
            </a:fld>
            <a:endParaRPr lang="en-CA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0610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98464423-A9DF-4C2A-A6E1-DC01CCFDCACA}" type="slidenum">
              <a:rPr lang="en-C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21</a:t>
            </a:fld>
            <a:endParaRPr lang="en-CA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dirty="0"/>
              <a:t>Remove</a:t>
            </a:r>
          </a:p>
        </p:txBody>
      </p:sp>
      <p:sp>
        <p:nvSpPr>
          <p:cNvPr id="59397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98ED0702-FBA7-4E2F-9906-025EE3FC83E7}" type="slidenum">
              <a:rPr lang="en-CA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21</a:t>
            </a:fld>
            <a:endParaRPr lang="en-CA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5418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FBD43A4F-2401-4D3C-899D-B09686A44DE1}" type="slidenum">
              <a:rPr lang="en-C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22</a:t>
            </a:fld>
            <a:endParaRPr lang="en-CA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dirty="0"/>
              <a:t>Remake graphs to same scale</a:t>
            </a:r>
          </a:p>
        </p:txBody>
      </p:sp>
      <p:sp>
        <p:nvSpPr>
          <p:cNvPr id="6144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97EB6D4B-BC8A-49C1-BF66-844C3096E5FB}" type="slidenum">
              <a:rPr lang="en-CA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22</a:t>
            </a:fld>
            <a:endParaRPr lang="en-CA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8818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4EA05EBD-3CC8-4ABB-931E-C93B81E52343}" type="slidenum">
              <a:rPr lang="en-C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23</a:t>
            </a:fld>
            <a:endParaRPr lang="en-CA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en-US" dirty="0"/>
              <a:t>Remake graphs to same scale</a:t>
            </a:r>
          </a:p>
          <a:p>
            <a:endParaRPr lang="en-US" altLang="en-US" dirty="0"/>
          </a:p>
        </p:txBody>
      </p:sp>
      <p:sp>
        <p:nvSpPr>
          <p:cNvPr id="63493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8D30E746-EE91-4A06-AC7E-A6CB1DE47F99}" type="slidenum">
              <a:rPr lang="en-CA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23</a:t>
            </a:fld>
            <a:endParaRPr lang="en-CA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8479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0A97C920-BC95-4527-BE01-3CD4AAD78AD7}" type="slidenum">
              <a:rPr lang="en-C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24</a:t>
            </a:fld>
            <a:endParaRPr lang="en-CA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dirty="0"/>
              <a:t>Change </a:t>
            </a:r>
            <a:r>
              <a:rPr lang="en-US" altLang="en-US" dirty="0" err="1"/>
              <a:t>std</a:t>
            </a:r>
            <a:r>
              <a:rPr lang="en-US" altLang="en-US" dirty="0"/>
              <a:t> to lit, remove </a:t>
            </a:r>
            <a:r>
              <a:rPr lang="en-US" altLang="en-US" dirty="0" err="1"/>
              <a:t>Rej</a:t>
            </a:r>
            <a:r>
              <a:rPr lang="en-US" altLang="en-US" dirty="0"/>
              <a:t>, CWT, DWT</a:t>
            </a:r>
          </a:p>
        </p:txBody>
      </p:sp>
      <p:sp>
        <p:nvSpPr>
          <p:cNvPr id="8806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8201C4EC-2914-4464-B939-4D251C03E7BB}" type="slidenum">
              <a:rPr lang="en-CA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24</a:t>
            </a:fld>
            <a:endParaRPr lang="en-CA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0532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BDB5AEEA-33D2-44A0-900B-7C90E687062F}" type="slidenum">
              <a:rPr lang="en-C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25</a:t>
            </a:fld>
            <a:endParaRPr lang="en-CA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21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B6D51671-D71E-47B0-A7D4-C40402D1B0B2}" type="slidenum">
              <a:rPr lang="en-CA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25</a:t>
            </a:fld>
            <a:endParaRPr lang="en-CA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0123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BDB5AEEA-33D2-44A0-900B-7C90E687062F}" type="slidenum">
              <a:rPr lang="en-C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26</a:t>
            </a:fld>
            <a:endParaRPr lang="en-CA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21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B6D51671-D71E-47B0-A7D4-C40402D1B0B2}" type="slidenum">
              <a:rPr lang="en-CA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26</a:t>
            </a:fld>
            <a:endParaRPr lang="en-CA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2101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E9BA751D-B00A-4608-A566-D39114415C83}" type="slidenum">
              <a:rPr lang="en-C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27</a:t>
            </a:fld>
            <a:endParaRPr lang="en-CA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240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DC9CAFC4-AD4A-4626-A1EA-AF9A4513CF6A}" type="slidenum">
              <a:rPr lang="en-CA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27</a:t>
            </a:fld>
            <a:endParaRPr lang="en-CA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5930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B8A2927E-2572-49D4-B03E-2D3BB1B8DEC1}" type="slidenum">
              <a:rPr lang="en-C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28</a:t>
            </a:fld>
            <a:endParaRPr lang="en-CA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4453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45353094-EA3E-4702-BAD6-5DD78AA37201}" type="slidenum">
              <a:rPr lang="en-CA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28</a:t>
            </a:fld>
            <a:endParaRPr lang="en-CA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8647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C9B0CC28-38A1-43A1-94E2-17C42D75A742}" type="slidenum">
              <a:rPr lang="en-C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29</a:t>
            </a:fld>
            <a:endParaRPr lang="en-CA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64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5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dirty="0"/>
              <a:t>Make more concise. Remove material</a:t>
            </a:r>
            <a:r>
              <a:rPr lang="en-US" altLang="en-US" baseline="0" dirty="0"/>
              <a:t> dealing with removed slides</a:t>
            </a:r>
          </a:p>
        </p:txBody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C8CF6983-E82F-4E88-8BAB-42705D866855}" type="slidenum">
              <a:rPr lang="en-CA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29</a:t>
            </a:fld>
            <a:endParaRPr lang="en-CA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425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41A55AE3-260D-419E-B1F8-B7A6547E81D6}" type="slidenum">
              <a:rPr lang="en-C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3</a:t>
            </a:fld>
            <a:endParaRPr lang="en-CA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E488EF7D-C509-40D7-B9F1-DEC79819E7E5}" type="slidenum">
              <a:rPr lang="en-CA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3</a:t>
            </a:fld>
            <a:endParaRPr lang="en-CA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7865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CC15637A-1A1A-4351-825E-0CA745566562}" type="slidenum">
              <a:rPr lang="en-C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30</a:t>
            </a:fld>
            <a:endParaRPr lang="en-CA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264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A3ECBAC2-DA03-496F-B2C7-7C7A5A05EA09}" type="slidenum">
              <a:rPr lang="en-CA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30</a:t>
            </a:fld>
            <a:endParaRPr lang="en-CA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9733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CC15637A-1A1A-4351-825E-0CA745566562}" type="slidenum">
              <a:rPr lang="en-C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31</a:t>
            </a:fld>
            <a:endParaRPr lang="en-CA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264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A3ECBAC2-DA03-496F-B2C7-7C7A5A05EA09}" type="slidenum">
              <a:rPr lang="en-CA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31</a:t>
            </a:fld>
            <a:endParaRPr lang="en-CA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5102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CC15637A-1A1A-4351-825E-0CA745566562}" type="slidenum">
              <a:rPr lang="en-C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32</a:t>
            </a:fld>
            <a:endParaRPr lang="en-CA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264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A3ECBAC2-DA03-496F-B2C7-7C7A5A05EA09}" type="slidenum">
              <a:rPr lang="en-CA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32</a:t>
            </a:fld>
            <a:endParaRPr lang="en-CA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9349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ECFED811-1DD5-4CC0-9F3F-528BCC87205E}" type="slidenum">
              <a:rPr lang="en-C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33</a:t>
            </a:fld>
            <a:endParaRPr lang="en-CA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58CCA66B-1EEF-4D99-884B-3F7BFA46FD75}" type="slidenum">
              <a:rPr lang="en-CA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33</a:t>
            </a:fld>
            <a:endParaRPr lang="en-CA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2363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182E69BC-259E-4EC6-ABC3-A8391F7D3C52}" type="slidenum">
              <a:rPr lang="en-C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34</a:t>
            </a:fld>
            <a:endParaRPr lang="en-CA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2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5301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1292FC21-2877-4C19-A370-F1E0710A481C}" type="slidenum">
              <a:rPr lang="en-CA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34</a:t>
            </a:fld>
            <a:endParaRPr lang="en-CA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9185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22B2A1FD-C567-47E1-873D-832C94D1862C}" type="slidenum">
              <a:rPr lang="en-C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35</a:t>
            </a:fld>
            <a:endParaRPr lang="en-CA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dirty="0"/>
              <a:t>Remember</a:t>
            </a:r>
            <a:r>
              <a:rPr lang="en-US" altLang="en-US" baseline="0" dirty="0"/>
              <a:t> to justify why we want less subjectivity -&gt; clinicians do work by eye</a:t>
            </a:r>
            <a:br>
              <a:rPr lang="en-US" altLang="en-US" baseline="0" dirty="0"/>
            </a:br>
            <a:r>
              <a:rPr lang="en-US" altLang="en-US" baseline="0" dirty="0"/>
              <a:t>http://biomedical-engineering-online.biomedcentral.com/articles/10.1186/1475-925X-11-86</a:t>
            </a:r>
            <a:endParaRPr lang="en-US" altLang="en-US" dirty="0"/>
          </a:p>
        </p:txBody>
      </p:sp>
      <p:sp>
        <p:nvSpPr>
          <p:cNvPr id="5734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780D5DEF-F42E-4D34-AF54-2EC4B880B923}" type="slidenum">
              <a:rPr lang="en-CA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35</a:t>
            </a:fld>
            <a:endParaRPr lang="en-CA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2539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3CAFB7C5-AF89-4E52-B7E3-0952D25C77C0}" type="slidenum">
              <a:rPr lang="en-C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36</a:t>
            </a:fld>
            <a:endParaRPr lang="en-CA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dirty="0"/>
              <a:t>Remove</a:t>
            </a:r>
          </a:p>
        </p:txBody>
      </p:sp>
      <p:sp>
        <p:nvSpPr>
          <p:cNvPr id="49157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FF3EDB71-97EE-46E6-868B-D142091449E2}" type="slidenum">
              <a:rPr lang="en-CA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36</a:t>
            </a:fld>
            <a:endParaRPr lang="en-CA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2514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2D277AC6-419F-404C-A3FE-038A1036D82D}" type="slidenum">
              <a:rPr lang="en-C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37</a:t>
            </a:fld>
            <a:endParaRPr lang="en-CA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dirty="0"/>
              <a:t>Remove</a:t>
            </a:r>
          </a:p>
        </p:txBody>
      </p:sp>
      <p:sp>
        <p:nvSpPr>
          <p:cNvPr id="5120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06926608-A87D-4C2B-BEF4-D956ECF01EB0}" type="slidenum">
              <a:rPr lang="en-CA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37</a:t>
            </a:fld>
            <a:endParaRPr lang="en-CA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9165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ECA4DEFF-D7C9-4FD5-9452-E9DDAEB7ED15}" type="slidenum">
              <a:rPr lang="en-C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38</a:t>
            </a:fld>
            <a:endParaRPr lang="en-CA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dirty="0"/>
              <a:t>Remove</a:t>
            </a:r>
          </a:p>
        </p:txBody>
      </p:sp>
      <p:sp>
        <p:nvSpPr>
          <p:cNvPr id="53253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07D3ABC1-F718-4A64-9AF2-E2AF5787D772}" type="slidenum">
              <a:rPr lang="en-CA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38</a:t>
            </a:fld>
            <a:endParaRPr lang="en-CA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3681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D7061895-C1E4-4376-8D4C-C22B69D74A86}" type="slidenum">
              <a:rPr lang="en-C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39</a:t>
            </a:fld>
            <a:endParaRPr lang="en-CA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5541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364778AD-6BC2-4632-826D-DA12ACE06670}" type="slidenum">
              <a:rPr lang="en-CA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39</a:t>
            </a:fld>
            <a:endParaRPr lang="en-CA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105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41A55AE3-260D-419E-B1F8-B7A6547E81D6}" type="slidenum">
              <a:rPr lang="en-C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4</a:t>
            </a:fld>
            <a:endParaRPr lang="en-CA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E488EF7D-C509-40D7-B9F1-DEC79819E7E5}" type="slidenum">
              <a:rPr lang="en-CA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4</a:t>
            </a:fld>
            <a:endParaRPr lang="en-CA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0510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A08B95E1-EB3E-486C-A95D-A3243C0047F8}" type="slidenum">
              <a:rPr lang="en-C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40</a:t>
            </a:fld>
            <a:endParaRPr lang="en-CA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758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F1826C8F-A722-4177-8005-00AEDFD582CA}" type="slidenum">
              <a:rPr lang="en-CA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40</a:t>
            </a:fld>
            <a:endParaRPr lang="en-CA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2947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B6126ADC-0BA0-4DC5-9B09-BB1C124E5452}" type="slidenum">
              <a:rPr lang="en-C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41</a:t>
            </a:fld>
            <a:endParaRPr lang="en-CA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9637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79302EC6-3B7B-479F-B85A-9DF36A4EB565}" type="slidenum">
              <a:rPr lang="en-CA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41</a:t>
            </a:fld>
            <a:endParaRPr lang="en-CA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8439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EB47B964-A665-493D-8D26-8D55441CA220}" type="slidenum">
              <a:rPr lang="en-C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42</a:t>
            </a:fld>
            <a:endParaRPr lang="en-CA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168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9C79D2A5-3170-4C68-A7E6-07C0A50F3F04}" type="slidenum">
              <a:rPr lang="en-CA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42</a:t>
            </a:fld>
            <a:endParaRPr lang="en-CA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9561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DA00DCA3-6778-47DF-A967-0CA7A73CA78B}" type="slidenum">
              <a:rPr lang="en-C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43</a:t>
            </a:fld>
            <a:endParaRPr lang="en-CA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3733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4225C86B-A365-4553-ABAF-19068357638D}" type="slidenum">
              <a:rPr lang="en-CA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43</a:t>
            </a:fld>
            <a:endParaRPr lang="en-CA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99267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11651ABE-3AA0-46CE-A57B-AF83006AB236}" type="slidenum">
              <a:rPr lang="en-C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44</a:t>
            </a:fld>
            <a:endParaRPr lang="en-CA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5781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38611B33-1FE5-4310-8B79-D430FF533AB2}" type="slidenum">
              <a:rPr lang="en-CA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44</a:t>
            </a:fld>
            <a:endParaRPr lang="en-CA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7765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126D5EC6-C2D0-4BA8-BF22-F5A248CBCEE5}" type="slidenum">
              <a:rPr lang="en-C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45</a:t>
            </a:fld>
            <a:endParaRPr lang="en-CA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782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0C85AA12-92B8-4C34-BE06-B6E242677C4D}" type="slidenum">
              <a:rPr lang="en-CA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45</a:t>
            </a:fld>
            <a:endParaRPr lang="en-CA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16234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3BA2FADB-1612-45AF-AF05-B6B8D937C177}" type="slidenum">
              <a:rPr lang="en-C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46</a:t>
            </a:fld>
            <a:endParaRPr lang="en-CA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9877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C8B51613-742A-4ABF-8B76-A6CAEAA17F47}" type="slidenum">
              <a:rPr lang="en-CA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46</a:t>
            </a:fld>
            <a:endParaRPr lang="en-CA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59058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FD69E7D1-4095-4740-93B7-5E6C8660DA1E}" type="slidenum">
              <a:rPr lang="en-C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47</a:t>
            </a:fld>
            <a:endParaRPr lang="en-CA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192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084FC443-29C1-40C0-9458-9071DDEB0D9A}" type="slidenum">
              <a:rPr lang="en-CA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47</a:t>
            </a:fld>
            <a:endParaRPr lang="en-CA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26858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E517064E-0320-413D-B8CA-EA28DC437D00}" type="slidenum">
              <a:rPr lang="en-C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48</a:t>
            </a:fld>
            <a:endParaRPr lang="en-CA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9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3973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66B98A4D-535E-4FCD-8D37-BAE60967D3CC}" type="slidenum">
              <a:rPr lang="en-CA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48</a:t>
            </a:fld>
            <a:endParaRPr lang="en-CA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28127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E41CFB7E-165E-41D7-AE9C-A505D0EC9719}" type="slidenum">
              <a:rPr lang="en-C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49</a:t>
            </a:fld>
            <a:endParaRPr lang="en-CA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0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6021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3E90BE30-4B2B-4D66-9CF9-CE9B51A00647}" type="slidenum">
              <a:rPr lang="en-CA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49</a:t>
            </a:fld>
            <a:endParaRPr lang="en-CA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080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F44241CD-BF57-44BE-8F35-ECD2752806E1}" type="slidenum">
              <a:rPr lang="en-C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5</a:t>
            </a:fld>
            <a:endParaRPr lang="en-CA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638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EB97C869-E017-42F5-B664-E824443CEB71}" type="slidenum">
              <a:rPr lang="en-CA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5</a:t>
            </a:fld>
            <a:endParaRPr lang="en-CA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60295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BDB5AEEA-33D2-44A0-900B-7C90E687062F}" type="slidenum">
              <a:rPr lang="en-C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50</a:t>
            </a:fld>
            <a:endParaRPr lang="en-CA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21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B6D51671-D71E-47B0-A7D4-C40402D1B0B2}" type="slidenum">
              <a:rPr lang="en-CA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50</a:t>
            </a:fld>
            <a:endParaRPr lang="en-CA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58280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17CC5DF8-D4F9-46FA-9BE5-3ADE411570FC}" type="slidenum">
              <a:rPr lang="en-C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51</a:t>
            </a:fld>
            <a:endParaRPr lang="en-CA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2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4213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500F82C3-98AD-46B2-B3C3-AE7B415C11CA}" type="slidenum">
              <a:rPr lang="en-CA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51</a:t>
            </a:fld>
            <a:endParaRPr lang="en-CA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21848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603B8C39-AA2B-4A54-B925-9D121983C31F}" type="slidenum">
              <a:rPr lang="en-C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52</a:t>
            </a:fld>
            <a:endParaRPr lang="en-CA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62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6261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9AE6CEDA-2B84-4DE9-8A0D-ACA01E3BFEB4}" type="slidenum">
              <a:rPr lang="en-CA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52</a:t>
            </a:fld>
            <a:endParaRPr lang="en-CA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44060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260C2942-FBEB-44FF-8F5F-23C1F34C7301}" type="slidenum">
              <a:rPr lang="en-C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53</a:t>
            </a:fld>
            <a:endParaRPr lang="en-CA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3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83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B05E084C-602A-4F6E-B7C1-F67D56898AD7}" type="slidenum">
              <a:rPr lang="en-CA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53</a:t>
            </a:fld>
            <a:endParaRPr lang="en-CA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11346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3565471D-0CB6-4DC8-BA09-EE185B4DAC8A}" type="slidenum">
              <a:rPr lang="en-C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54</a:t>
            </a:fld>
            <a:endParaRPr lang="en-CA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3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0357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F5A33C19-4D0E-4BBC-890D-6026E5368FB4}" type="slidenum">
              <a:rPr lang="en-CA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54</a:t>
            </a:fld>
            <a:endParaRPr lang="en-CA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32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C9B0CC28-38A1-43A1-94E2-17C42D75A742}" type="slidenum">
              <a:rPr lang="en-C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55</a:t>
            </a:fld>
            <a:endParaRPr lang="en-CA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64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5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dirty="0"/>
              <a:t>Make more concise. Remove material</a:t>
            </a:r>
            <a:r>
              <a:rPr lang="en-US" altLang="en-US" baseline="0" dirty="0"/>
              <a:t> dealing with removed slides</a:t>
            </a:r>
          </a:p>
        </p:txBody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C8CF6983-E82F-4E88-8BAB-42705D866855}" type="slidenum">
              <a:rPr lang="en-CA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55</a:t>
            </a:fld>
            <a:endParaRPr lang="en-CA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10261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C1451AC3-AAB4-48FD-A88C-58EA97C8E841}" type="slidenum">
              <a:rPr lang="en-C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56</a:t>
            </a:fld>
            <a:endParaRPr lang="en-CA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854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D74A40A4-C579-47C4-9122-1C6232C54A61}" type="slidenum">
              <a:rPr lang="en-CA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56</a:t>
            </a:fld>
            <a:endParaRPr lang="en-CA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508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F44241CD-BF57-44BE-8F35-ECD2752806E1}" type="slidenum">
              <a:rPr lang="en-C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6</a:t>
            </a:fld>
            <a:endParaRPr lang="en-CA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638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EB97C869-E017-42F5-B664-E824443CEB71}" type="slidenum">
              <a:rPr lang="en-CA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6</a:t>
            </a:fld>
            <a:endParaRPr lang="en-CA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764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70B08ED1-876F-43F9-BBC3-6E16728B55EB}" type="slidenum">
              <a:rPr lang="en-C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7</a:t>
            </a:fld>
            <a:endParaRPr lang="en-CA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8437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C492167A-2539-466D-B2E3-FADAF48C03B9}" type="slidenum">
              <a:rPr lang="en-CA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7</a:t>
            </a:fld>
            <a:endParaRPr lang="en-CA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080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8E17B6D4-32FB-4BF0-8C5F-24B2E4B512B8}" type="slidenum">
              <a:rPr lang="en-C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8</a:t>
            </a:fld>
            <a:endParaRPr lang="en-CA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49A1D333-E686-49BF-BF11-57B93BD94128}" type="slidenum">
              <a:rPr lang="en-CA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8</a:t>
            </a:fld>
            <a:endParaRPr lang="en-CA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584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E32A664A-D4B6-4906-86DA-48B5C150D1CD}" type="slidenum">
              <a:rPr lang="en-CA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9</a:t>
            </a:fld>
            <a:endParaRPr lang="en-CA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6566EB83-D48B-4C71-9926-99E8606320CF}" type="slidenum">
              <a:rPr lang="en-CA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9</a:t>
            </a:fld>
            <a:endParaRPr lang="en-CA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82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altLang="en-US"/>
              <a:t>© FH AACHEN  |  WWW.FH-AACHEN.DE/INB.HTML </a:t>
            </a:r>
          </a:p>
        </p:txBody>
      </p:sp>
    </p:spTree>
    <p:extLst>
      <p:ext uri="{BB962C8B-B14F-4D97-AF65-F5344CB8AC3E}">
        <p14:creationId xmlns:p14="http://schemas.microsoft.com/office/powerpoint/2010/main" val="274883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altLang="en-US"/>
              <a:t>© FH AACHEN  |  WWW.FH-AACHEN.DE/INB.HTML </a:t>
            </a:r>
          </a:p>
        </p:txBody>
      </p:sp>
    </p:spTree>
    <p:extLst>
      <p:ext uri="{BB962C8B-B14F-4D97-AF65-F5344CB8AC3E}">
        <p14:creationId xmlns:p14="http://schemas.microsoft.com/office/powerpoint/2010/main" val="603239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4950" y="1604963"/>
            <a:ext cx="2098675" cy="4522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7338" y="1604963"/>
            <a:ext cx="6145212" cy="4522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altLang="en-US"/>
              <a:t>© FH AACHEN  |  WWW.FH-AACHEN.DE/INB.HTML </a:t>
            </a:r>
          </a:p>
        </p:txBody>
      </p:sp>
    </p:spTree>
    <p:extLst>
      <p:ext uri="{BB962C8B-B14F-4D97-AF65-F5344CB8AC3E}">
        <p14:creationId xmlns:p14="http://schemas.microsoft.com/office/powerpoint/2010/main" val="4100027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altLang="en-US"/>
              <a:t>© FH AACHEN  |  WWW.FH-AACHEN.DE/INB.HTML </a:t>
            </a:r>
          </a:p>
        </p:txBody>
      </p:sp>
    </p:spTree>
    <p:extLst>
      <p:ext uri="{BB962C8B-B14F-4D97-AF65-F5344CB8AC3E}">
        <p14:creationId xmlns:p14="http://schemas.microsoft.com/office/powerpoint/2010/main" val="2517158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altLang="en-US"/>
              <a:t>© FH AACHEN  |  WWW.FH-AACHEN.DE/INB.HTML </a:t>
            </a:r>
          </a:p>
        </p:txBody>
      </p:sp>
    </p:spTree>
    <p:extLst>
      <p:ext uri="{BB962C8B-B14F-4D97-AF65-F5344CB8AC3E}">
        <p14:creationId xmlns:p14="http://schemas.microsoft.com/office/powerpoint/2010/main" val="1360071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altLang="en-US"/>
              <a:t>© FH AACHEN  |  WWW.FH-AACHEN.DE/INB.HTML </a:t>
            </a:r>
          </a:p>
        </p:txBody>
      </p:sp>
    </p:spTree>
    <p:extLst>
      <p:ext uri="{BB962C8B-B14F-4D97-AF65-F5344CB8AC3E}">
        <p14:creationId xmlns:p14="http://schemas.microsoft.com/office/powerpoint/2010/main" val="3324539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altLang="en-US"/>
              <a:t>© FH AACHEN  |  WWW.FH-AACHEN.DE/INB.HTML </a:t>
            </a:r>
          </a:p>
        </p:txBody>
      </p:sp>
    </p:spTree>
    <p:extLst>
      <p:ext uri="{BB962C8B-B14F-4D97-AF65-F5344CB8AC3E}">
        <p14:creationId xmlns:p14="http://schemas.microsoft.com/office/powerpoint/2010/main" val="3235326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altLang="en-US"/>
              <a:t>© FH AACHEN  |  WWW.FH-AACHEN.DE/INB.HTML </a:t>
            </a:r>
          </a:p>
        </p:txBody>
      </p:sp>
    </p:spTree>
    <p:extLst>
      <p:ext uri="{BB962C8B-B14F-4D97-AF65-F5344CB8AC3E}">
        <p14:creationId xmlns:p14="http://schemas.microsoft.com/office/powerpoint/2010/main" val="2522684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altLang="en-US"/>
              <a:t>© FH AACHEN  |  WWW.FH-AACHEN.DE/INB.HTML </a:t>
            </a:r>
          </a:p>
        </p:txBody>
      </p:sp>
    </p:spTree>
    <p:extLst>
      <p:ext uri="{BB962C8B-B14F-4D97-AF65-F5344CB8AC3E}">
        <p14:creationId xmlns:p14="http://schemas.microsoft.com/office/powerpoint/2010/main" val="2592026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altLang="en-US"/>
              <a:t>© FH AACHEN  |  WWW.FH-AACHEN.DE/INB.HTML </a:t>
            </a:r>
          </a:p>
        </p:txBody>
      </p:sp>
    </p:spTree>
    <p:extLst>
      <p:ext uri="{BB962C8B-B14F-4D97-AF65-F5344CB8AC3E}">
        <p14:creationId xmlns:p14="http://schemas.microsoft.com/office/powerpoint/2010/main" val="495114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altLang="en-US"/>
              <a:t>© FH AACHEN  |  WWW.FH-AACHEN.DE/INB.HTML </a:t>
            </a:r>
          </a:p>
        </p:txBody>
      </p:sp>
    </p:spTree>
    <p:extLst>
      <p:ext uri="{BB962C8B-B14F-4D97-AF65-F5344CB8AC3E}">
        <p14:creationId xmlns:p14="http://schemas.microsoft.com/office/powerpoint/2010/main" val="1534968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"/>
          <p:cNvSpPr>
            <a:spLocks noChangeShapeType="1"/>
          </p:cNvSpPr>
          <p:nvPr/>
        </p:nvSpPr>
        <p:spPr bwMode="auto">
          <a:xfrm>
            <a:off x="287338" y="6516688"/>
            <a:ext cx="8064500" cy="1587"/>
          </a:xfrm>
          <a:prstGeom prst="line">
            <a:avLst/>
          </a:prstGeom>
          <a:noFill/>
          <a:ln w="648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287338" y="6516688"/>
            <a:ext cx="8064500" cy="1587"/>
          </a:xfrm>
          <a:prstGeom prst="line">
            <a:avLst/>
          </a:prstGeom>
          <a:noFill/>
          <a:ln w="1260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28" name="Line 3"/>
          <p:cNvSpPr>
            <a:spLocks noChangeShapeType="1"/>
          </p:cNvSpPr>
          <p:nvPr/>
        </p:nvSpPr>
        <p:spPr bwMode="auto">
          <a:xfrm>
            <a:off x="287338" y="6516688"/>
            <a:ext cx="8064500" cy="1587"/>
          </a:xfrm>
          <a:prstGeom prst="line">
            <a:avLst/>
          </a:prstGeom>
          <a:noFill/>
          <a:ln w="648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563" y="287338"/>
            <a:ext cx="57943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87338"/>
            <a:ext cx="1722437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1844675"/>
            <a:ext cx="8059737" cy="251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2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287338" y="6551613"/>
            <a:ext cx="5730875" cy="11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CA" altLang="en-US"/>
              <a:t>© FH AACHEN  |  WWW.FH-AACHEN.DE/INB.HTML </a:t>
            </a:r>
          </a:p>
        </p:txBody>
      </p:sp>
      <p:sp>
        <p:nvSpPr>
          <p:cNvPr id="103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1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1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1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1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539750" y="1412875"/>
            <a:ext cx="8101013" cy="248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CA" altLang="en-US" sz="4800" b="1">
                <a:solidFill>
                  <a:srgbClr val="000000"/>
                </a:solidFill>
                <a:latin typeface="Calibri Light" panose="020F0302020204030204" pitchFamily="34" charset="0"/>
              </a:rPr>
              <a:t>A pilot study in ABR and eABR examination using a novel EEG device incorporating alternate methods of examination</a:t>
            </a:r>
            <a:endParaRPr lang="de-DE" altLang="en-US" sz="3600" b="1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 eaLnBrk="1" hangingPunct="1">
              <a:buClrTx/>
              <a:buFontTx/>
              <a:buNone/>
            </a:pPr>
            <a:br>
              <a:rPr lang="en-CA" altLang="en-US" sz="32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CA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By Andrew Curran</a:t>
            </a:r>
            <a:br>
              <a:rPr lang="en-CA" altLang="en-US" sz="24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CA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FH Aachen Juelich Campus Msc Candidate</a:t>
            </a: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323850" y="6126163"/>
            <a:ext cx="27352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CA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June 2016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287338" y="788988"/>
            <a:ext cx="80613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 b="1">
                <a:solidFill>
                  <a:srgbClr val="000000"/>
                </a:solidFill>
                <a:latin typeface="Calibri Light" panose="020F0302020204030204" pitchFamily="34" charset="0"/>
              </a:rPr>
              <a:t>eABR</a:t>
            </a:r>
          </a:p>
        </p:txBody>
      </p:sp>
      <p:pic>
        <p:nvPicPr>
          <p:cNvPr id="2355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38275"/>
            <a:ext cx="7331075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287338" y="765175"/>
            <a:ext cx="80613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 b="1">
                <a:solidFill>
                  <a:srgbClr val="000000"/>
                </a:solidFill>
                <a:latin typeface="Calibri Light" panose="020F0302020204030204" pitchFamily="34" charset="0"/>
              </a:rPr>
              <a:t>Research Objectives</a:t>
            </a: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287338" y="1484313"/>
            <a:ext cx="8061325" cy="15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84163" indent="-28416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CA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Sentiero as a handheld </a:t>
            </a:r>
            <a:r>
              <a:rPr lang="en-CA" altLang="en-US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eABR</a:t>
            </a:r>
            <a:r>
              <a:rPr lang="en-CA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measurement solution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Investigate additional methodologies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48" y="3056155"/>
            <a:ext cx="4085704" cy="3200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87338" y="765175"/>
            <a:ext cx="80613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 b="1">
                <a:solidFill>
                  <a:srgbClr val="000000"/>
                </a:solidFill>
                <a:latin typeface="Calibri Light" panose="020F0302020204030204" pitchFamily="34" charset="0"/>
              </a:rPr>
              <a:t>Clinical Methodology</a:t>
            </a: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060575"/>
            <a:ext cx="2925762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5578475" y="1484313"/>
            <a:ext cx="16002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CA" altLang="en-US">
                <a:solidFill>
                  <a:srgbClr val="000000"/>
                </a:solidFill>
              </a:rPr>
              <a:t>Vertex or high</a:t>
            </a:r>
          </a:p>
          <a:p>
            <a:pPr>
              <a:buClrTx/>
              <a:buFontTx/>
              <a:buNone/>
            </a:pPr>
            <a:r>
              <a:rPr lang="en-CA" altLang="en-US">
                <a:solidFill>
                  <a:srgbClr val="000000"/>
                </a:solidFill>
              </a:rPr>
              <a:t>forehead</a:t>
            </a:r>
          </a:p>
        </p:txBody>
      </p:sp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4295775" y="1692275"/>
            <a:ext cx="8397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CA" altLang="en-US">
                <a:solidFill>
                  <a:srgbClr val="000000"/>
                </a:solidFill>
              </a:rPr>
              <a:t>Cheek</a:t>
            </a:r>
          </a:p>
        </p:txBody>
      </p:sp>
      <p:sp>
        <p:nvSpPr>
          <p:cNvPr id="29703" name="Text Box 6"/>
          <p:cNvSpPr txBox="1">
            <a:spLocks noChangeArrowheads="1"/>
          </p:cNvSpPr>
          <p:nvPr/>
        </p:nvSpPr>
        <p:spPr bwMode="auto">
          <a:xfrm>
            <a:off x="2251075" y="1692275"/>
            <a:ext cx="16637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CA" altLang="en-US">
                <a:solidFill>
                  <a:srgbClr val="000000"/>
                </a:solidFill>
              </a:rPr>
              <a:t>Behind the ear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287338" y="765175"/>
            <a:ext cx="80613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 b="1">
                <a:solidFill>
                  <a:srgbClr val="000000"/>
                </a:solidFill>
                <a:latin typeface="Calibri Light" panose="020F0302020204030204" pitchFamily="34" charset="0"/>
              </a:rPr>
              <a:t>Clinical Methodology</a:t>
            </a:r>
          </a:p>
        </p:txBody>
      </p:sp>
      <p:sp>
        <p:nvSpPr>
          <p:cNvPr id="31748" name="AutoShape 3"/>
          <p:cNvSpPr>
            <a:spLocks noChangeArrowheads="1"/>
          </p:cNvSpPr>
          <p:nvPr/>
        </p:nvSpPr>
        <p:spPr bwMode="auto">
          <a:xfrm>
            <a:off x="1258888" y="2852738"/>
            <a:ext cx="1584325" cy="1490662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1871663" y="2708275"/>
            <a:ext cx="360362" cy="1444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2232025" y="3598863"/>
            <a:ext cx="360363" cy="142875"/>
          </a:xfrm>
          <a:prstGeom prst="rect">
            <a:avLst/>
          </a:prstGeom>
          <a:solidFill>
            <a:srgbClr val="000000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  <p:sp>
        <p:nvSpPr>
          <p:cNvPr id="31751" name="Rectangle 6"/>
          <p:cNvSpPr>
            <a:spLocks noChangeArrowheads="1"/>
          </p:cNvSpPr>
          <p:nvPr/>
        </p:nvSpPr>
        <p:spPr bwMode="auto">
          <a:xfrm rot="3480000">
            <a:off x="1203325" y="3930650"/>
            <a:ext cx="360363" cy="144463"/>
          </a:xfrm>
          <a:prstGeom prst="rect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  <p:sp>
        <p:nvSpPr>
          <p:cNvPr id="31752" name="Text Box 7"/>
          <p:cNvSpPr txBox="1">
            <a:spLocks noChangeArrowheads="1"/>
          </p:cNvSpPr>
          <p:nvPr/>
        </p:nvSpPr>
        <p:spPr bwMode="auto">
          <a:xfrm>
            <a:off x="6372225" y="3252788"/>
            <a:ext cx="1733550" cy="37147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CA" altLang="en-US">
                <a:solidFill>
                  <a:srgbClr val="000000"/>
                </a:solidFill>
              </a:rPr>
              <a:t>PC with Matlab</a:t>
            </a:r>
          </a:p>
        </p:txBody>
      </p:sp>
      <p:sp>
        <p:nvSpPr>
          <p:cNvPr id="31753" name="AutoShape 11"/>
          <p:cNvSpPr>
            <a:spLocks noChangeArrowheads="1"/>
          </p:cNvSpPr>
          <p:nvPr/>
        </p:nvSpPr>
        <p:spPr bwMode="auto">
          <a:xfrm>
            <a:off x="2987675" y="2041525"/>
            <a:ext cx="431800" cy="2873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  <p:cxnSp>
        <p:nvCxnSpPr>
          <p:cNvPr id="31754" name="AutoShape 12"/>
          <p:cNvCxnSpPr>
            <a:cxnSpLocks noChangeShapeType="1"/>
            <a:stCxn id="31762" idx="2"/>
            <a:endCxn id="31752" idx="2"/>
          </p:cNvCxnSpPr>
          <p:nvPr/>
        </p:nvCxnSpPr>
        <p:spPr bwMode="auto">
          <a:xfrm rot="5400000" flipH="1" flipV="1">
            <a:off x="5857875" y="3094038"/>
            <a:ext cx="850900" cy="1911350"/>
          </a:xfrm>
          <a:prstGeom prst="bentConnector3">
            <a:avLst>
              <a:gd name="adj1" fmla="val -26866"/>
            </a:avLst>
          </a:prstGeom>
          <a:noFill/>
          <a:ln w="9360" cap="sq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1755" name="Text Box 13"/>
          <p:cNvSpPr txBox="1">
            <a:spLocks noChangeArrowheads="1"/>
          </p:cNvSpPr>
          <p:nvPr/>
        </p:nvSpPr>
        <p:spPr bwMode="auto">
          <a:xfrm>
            <a:off x="474663" y="4972050"/>
            <a:ext cx="1235075" cy="3683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CA" altLang="en-US">
                <a:solidFill>
                  <a:srgbClr val="000000"/>
                </a:solidFill>
              </a:rPr>
              <a:t>RIBII BOX</a:t>
            </a:r>
          </a:p>
        </p:txBody>
      </p:sp>
      <p:sp>
        <p:nvSpPr>
          <p:cNvPr id="31756" name="Text Box 14"/>
          <p:cNvSpPr txBox="1">
            <a:spLocks noChangeArrowheads="1"/>
          </p:cNvSpPr>
          <p:nvPr/>
        </p:nvSpPr>
        <p:spPr bwMode="auto">
          <a:xfrm>
            <a:off x="2238375" y="4822825"/>
            <a:ext cx="1676400" cy="642938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CA" altLang="en-US">
                <a:solidFill>
                  <a:srgbClr val="000000"/>
                </a:solidFill>
              </a:rPr>
              <a:t>Sentiero Audio</a:t>
            </a:r>
          </a:p>
          <a:p>
            <a:pPr algn="ctr">
              <a:buClrTx/>
              <a:buFontTx/>
              <a:buNone/>
            </a:pPr>
            <a:r>
              <a:rPr lang="en-CA" altLang="en-US">
                <a:solidFill>
                  <a:srgbClr val="000000"/>
                </a:solidFill>
              </a:rPr>
              <a:t>Output</a:t>
            </a:r>
          </a:p>
        </p:txBody>
      </p:sp>
      <p:sp>
        <p:nvSpPr>
          <p:cNvPr id="31757" name="Text Box 15"/>
          <p:cNvSpPr txBox="1">
            <a:spLocks noChangeArrowheads="1"/>
          </p:cNvSpPr>
          <p:nvPr/>
        </p:nvSpPr>
        <p:spPr bwMode="auto">
          <a:xfrm>
            <a:off x="1716088" y="4972050"/>
            <a:ext cx="5461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CA" altLang="en-US">
                <a:solidFill>
                  <a:srgbClr val="000000"/>
                </a:solidFill>
              </a:rPr>
              <a:t>Or</a:t>
            </a:r>
          </a:p>
        </p:txBody>
      </p:sp>
      <p:cxnSp>
        <p:nvCxnSpPr>
          <p:cNvPr id="31758" name="AutoShape 16"/>
          <p:cNvCxnSpPr>
            <a:cxnSpLocks noChangeShapeType="1"/>
            <a:stCxn id="31755" idx="0"/>
            <a:endCxn id="31748" idx="2"/>
          </p:cNvCxnSpPr>
          <p:nvPr/>
        </p:nvCxnSpPr>
        <p:spPr bwMode="auto">
          <a:xfrm rot="-5400000">
            <a:off x="487362" y="4202113"/>
            <a:ext cx="1376363" cy="166688"/>
          </a:xfrm>
          <a:prstGeom prst="bentConnector4">
            <a:avLst>
              <a:gd name="adj1" fmla="val 22903"/>
              <a:gd name="adj2" fmla="val -2222"/>
            </a:avLst>
          </a:prstGeom>
          <a:noFill/>
          <a:ln w="936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1759" name="AutoShape 17"/>
          <p:cNvCxnSpPr>
            <a:cxnSpLocks noChangeShapeType="1"/>
            <a:stCxn id="31756" idx="0"/>
          </p:cNvCxnSpPr>
          <p:nvPr/>
        </p:nvCxnSpPr>
        <p:spPr bwMode="auto">
          <a:xfrm rot="16200000" flipV="1">
            <a:off x="1910557" y="3656806"/>
            <a:ext cx="347662" cy="1984375"/>
          </a:xfrm>
          <a:prstGeom prst="bentConnector2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1760" name="AutoShape 18"/>
          <p:cNvCxnSpPr>
            <a:cxnSpLocks noChangeShapeType="1"/>
            <a:stCxn id="31755" idx="2"/>
            <a:endCxn id="31762" idx="0"/>
          </p:cNvCxnSpPr>
          <p:nvPr/>
        </p:nvCxnSpPr>
        <p:spPr bwMode="auto">
          <a:xfrm rot="5400000" flipH="1" flipV="1">
            <a:off x="1729581" y="1742282"/>
            <a:ext cx="2960687" cy="4235450"/>
          </a:xfrm>
          <a:prstGeom prst="bentConnector5">
            <a:avLst>
              <a:gd name="adj1" fmla="val -19194"/>
              <a:gd name="adj2" fmla="val 69963"/>
              <a:gd name="adj3" fmla="val 117602"/>
            </a:avLst>
          </a:prstGeom>
          <a:noFill/>
          <a:ln w="936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1761" name="Text Box 19"/>
          <p:cNvSpPr txBox="1">
            <a:spLocks noChangeArrowheads="1"/>
          </p:cNvSpPr>
          <p:nvPr/>
        </p:nvSpPr>
        <p:spPr bwMode="auto">
          <a:xfrm>
            <a:off x="1116013" y="5502275"/>
            <a:ext cx="15128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CA" altLang="en-US">
                <a:solidFill>
                  <a:srgbClr val="000000"/>
                </a:solidFill>
              </a:rPr>
              <a:t>Trigger cable</a:t>
            </a:r>
          </a:p>
        </p:txBody>
      </p:sp>
      <p:pic>
        <p:nvPicPr>
          <p:cNvPr id="31762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2379663"/>
            <a:ext cx="2095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1763" name="Elbow Connector 10269"/>
          <p:cNvCxnSpPr>
            <a:cxnSpLocks noChangeShapeType="1"/>
            <a:stCxn id="31751" idx="2"/>
            <a:endCxn id="31753" idx="1"/>
          </p:cNvCxnSpPr>
          <p:nvPr/>
        </p:nvCxnSpPr>
        <p:spPr bwMode="auto">
          <a:xfrm rot="10800000" flipH="1">
            <a:off x="1322388" y="2184400"/>
            <a:ext cx="1665287" cy="1857375"/>
          </a:xfrm>
          <a:prstGeom prst="bentConnector3">
            <a:avLst>
              <a:gd name="adj1" fmla="val -20866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64" name="Elbow Connector 10272"/>
          <p:cNvCxnSpPr>
            <a:cxnSpLocks noChangeShapeType="1"/>
            <a:stCxn id="31749" idx="0"/>
          </p:cNvCxnSpPr>
          <p:nvPr/>
        </p:nvCxnSpPr>
        <p:spPr bwMode="auto">
          <a:xfrm rot="5400000" flipH="1" flipV="1">
            <a:off x="2303463" y="2024062"/>
            <a:ext cx="431800" cy="936625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65" name="Elbow Connector 10274"/>
          <p:cNvCxnSpPr>
            <a:cxnSpLocks noChangeShapeType="1"/>
            <a:stCxn id="31750" idx="3"/>
            <a:endCxn id="31753" idx="2"/>
          </p:cNvCxnSpPr>
          <p:nvPr/>
        </p:nvCxnSpPr>
        <p:spPr bwMode="auto">
          <a:xfrm flipV="1">
            <a:off x="2592388" y="2328863"/>
            <a:ext cx="611187" cy="1341437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66" name="Elbow Connector 10279"/>
          <p:cNvCxnSpPr>
            <a:cxnSpLocks noChangeShapeType="1"/>
            <a:stCxn id="31753" idx="3"/>
          </p:cNvCxnSpPr>
          <p:nvPr/>
        </p:nvCxnSpPr>
        <p:spPr bwMode="auto">
          <a:xfrm>
            <a:off x="3419475" y="2184400"/>
            <a:ext cx="1657350" cy="195263"/>
          </a:xfrm>
          <a:prstGeom prst="bentConnector3">
            <a:avLst>
              <a:gd name="adj1" fmla="val 9994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2379663"/>
            <a:ext cx="2095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5" name="Rectangle 64"/>
          <p:cNvSpPr>
            <a:spLocks noChangeArrowheads="1"/>
          </p:cNvSpPr>
          <p:nvPr/>
        </p:nvSpPr>
        <p:spPr bwMode="auto">
          <a:xfrm>
            <a:off x="6978650" y="5018088"/>
            <a:ext cx="569913" cy="14287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  <p:sp>
        <p:nvSpPr>
          <p:cNvPr id="33796" name="Rectangle 65"/>
          <p:cNvSpPr>
            <a:spLocks noChangeArrowheads="1"/>
          </p:cNvSpPr>
          <p:nvPr/>
        </p:nvSpPr>
        <p:spPr bwMode="auto">
          <a:xfrm>
            <a:off x="7127875" y="5062538"/>
            <a:ext cx="277813" cy="165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  <p:sp>
        <p:nvSpPr>
          <p:cNvPr id="33797" name="Rectangle 37"/>
          <p:cNvSpPr>
            <a:spLocks noChangeArrowheads="1"/>
          </p:cNvSpPr>
          <p:nvPr/>
        </p:nvSpPr>
        <p:spPr bwMode="auto">
          <a:xfrm>
            <a:off x="6629400" y="5462588"/>
            <a:ext cx="569913" cy="142875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  <p:sp>
        <p:nvSpPr>
          <p:cNvPr id="33798" name="AutoShape 3"/>
          <p:cNvSpPr>
            <a:spLocks noChangeArrowheads="1"/>
          </p:cNvSpPr>
          <p:nvPr/>
        </p:nvSpPr>
        <p:spPr bwMode="auto">
          <a:xfrm>
            <a:off x="1258888" y="2852738"/>
            <a:ext cx="1584325" cy="1490662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  <p:sp>
        <p:nvSpPr>
          <p:cNvPr id="33799" name="Rectangle 29"/>
          <p:cNvSpPr>
            <a:spLocks noChangeArrowheads="1"/>
          </p:cNvSpPr>
          <p:nvPr/>
        </p:nvSpPr>
        <p:spPr bwMode="auto">
          <a:xfrm>
            <a:off x="2136775" y="3459163"/>
            <a:ext cx="541338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  <p:sp>
        <p:nvSpPr>
          <p:cNvPr id="33800" name="Text Box 1"/>
          <p:cNvSpPr txBox="1">
            <a:spLocks noChangeArrowheads="1"/>
          </p:cNvSpPr>
          <p:nvPr/>
        </p:nvSpPr>
        <p:spPr bwMode="auto">
          <a:xfrm>
            <a:off x="287338" y="765175"/>
            <a:ext cx="80613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 b="1">
                <a:solidFill>
                  <a:srgbClr val="000000"/>
                </a:solidFill>
                <a:latin typeface="Calibri Light" panose="020F0302020204030204" pitchFamily="34" charset="0"/>
              </a:rPr>
              <a:t>Clinical Methodology (Parallel eABR)</a:t>
            </a:r>
          </a:p>
        </p:txBody>
      </p:sp>
      <p:sp>
        <p:nvSpPr>
          <p:cNvPr id="33802" name="Rectangle 4"/>
          <p:cNvSpPr>
            <a:spLocks noChangeArrowheads="1"/>
          </p:cNvSpPr>
          <p:nvPr/>
        </p:nvSpPr>
        <p:spPr bwMode="auto">
          <a:xfrm>
            <a:off x="1871663" y="2708275"/>
            <a:ext cx="360362" cy="1444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  <p:sp>
        <p:nvSpPr>
          <p:cNvPr id="33803" name="Rectangle 5"/>
          <p:cNvSpPr>
            <a:spLocks noChangeArrowheads="1"/>
          </p:cNvSpPr>
          <p:nvPr/>
        </p:nvSpPr>
        <p:spPr bwMode="auto">
          <a:xfrm>
            <a:off x="2232025" y="3598863"/>
            <a:ext cx="360363" cy="142875"/>
          </a:xfrm>
          <a:prstGeom prst="rect">
            <a:avLst/>
          </a:prstGeom>
          <a:solidFill>
            <a:srgbClr val="000000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  <p:sp>
        <p:nvSpPr>
          <p:cNvPr id="33804" name="Rectangle 6"/>
          <p:cNvSpPr>
            <a:spLocks noChangeArrowheads="1"/>
          </p:cNvSpPr>
          <p:nvPr/>
        </p:nvSpPr>
        <p:spPr bwMode="auto">
          <a:xfrm rot="3480000">
            <a:off x="1203325" y="3930650"/>
            <a:ext cx="360363" cy="144463"/>
          </a:xfrm>
          <a:prstGeom prst="rect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  <p:sp>
        <p:nvSpPr>
          <p:cNvPr id="33805" name="Text Box 7"/>
          <p:cNvSpPr txBox="1">
            <a:spLocks noChangeArrowheads="1"/>
          </p:cNvSpPr>
          <p:nvPr/>
        </p:nvSpPr>
        <p:spPr bwMode="auto">
          <a:xfrm>
            <a:off x="6372225" y="3252788"/>
            <a:ext cx="1733550" cy="37147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CA" altLang="en-US">
                <a:solidFill>
                  <a:srgbClr val="000000"/>
                </a:solidFill>
              </a:rPr>
              <a:t>PC with Matlab</a:t>
            </a:r>
          </a:p>
        </p:txBody>
      </p:sp>
      <p:sp>
        <p:nvSpPr>
          <p:cNvPr id="33806" name="AutoShape 11"/>
          <p:cNvSpPr>
            <a:spLocks noChangeArrowheads="1"/>
          </p:cNvSpPr>
          <p:nvPr/>
        </p:nvSpPr>
        <p:spPr bwMode="auto">
          <a:xfrm>
            <a:off x="2987675" y="2041525"/>
            <a:ext cx="431800" cy="2873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  <p:cxnSp>
        <p:nvCxnSpPr>
          <p:cNvPr id="33807" name="AutoShape 12"/>
          <p:cNvCxnSpPr>
            <a:cxnSpLocks noChangeShapeType="1"/>
            <a:stCxn id="33794" idx="2"/>
            <a:endCxn id="33805" idx="2"/>
          </p:cNvCxnSpPr>
          <p:nvPr/>
        </p:nvCxnSpPr>
        <p:spPr bwMode="auto">
          <a:xfrm rot="5400000" flipH="1" flipV="1">
            <a:off x="5857875" y="3094038"/>
            <a:ext cx="850900" cy="1911350"/>
          </a:xfrm>
          <a:prstGeom prst="bentConnector3">
            <a:avLst>
              <a:gd name="adj1" fmla="val -26866"/>
            </a:avLst>
          </a:prstGeom>
          <a:noFill/>
          <a:ln w="9360" cap="sq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3808" name="Text Box 13"/>
          <p:cNvSpPr txBox="1">
            <a:spLocks noChangeArrowheads="1"/>
          </p:cNvSpPr>
          <p:nvPr/>
        </p:nvSpPr>
        <p:spPr bwMode="auto">
          <a:xfrm>
            <a:off x="474663" y="4972050"/>
            <a:ext cx="1235075" cy="3683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CA" altLang="en-US">
                <a:solidFill>
                  <a:srgbClr val="000000"/>
                </a:solidFill>
              </a:rPr>
              <a:t>RIBII BOX</a:t>
            </a:r>
          </a:p>
        </p:txBody>
      </p:sp>
      <p:cxnSp>
        <p:nvCxnSpPr>
          <p:cNvPr id="33809" name="AutoShape 16"/>
          <p:cNvCxnSpPr>
            <a:cxnSpLocks noChangeShapeType="1"/>
            <a:stCxn id="33808" idx="0"/>
            <a:endCxn id="33798" idx="2"/>
          </p:cNvCxnSpPr>
          <p:nvPr/>
        </p:nvCxnSpPr>
        <p:spPr bwMode="auto">
          <a:xfrm rot="-5400000">
            <a:off x="487362" y="4202113"/>
            <a:ext cx="1376363" cy="166688"/>
          </a:xfrm>
          <a:prstGeom prst="bentConnector4">
            <a:avLst>
              <a:gd name="adj1" fmla="val 22903"/>
              <a:gd name="adj2" fmla="val -2222"/>
            </a:avLst>
          </a:prstGeom>
          <a:noFill/>
          <a:ln w="936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3810" name="Text Box 19"/>
          <p:cNvSpPr txBox="1">
            <a:spLocks noChangeArrowheads="1"/>
          </p:cNvSpPr>
          <p:nvPr/>
        </p:nvSpPr>
        <p:spPr bwMode="auto">
          <a:xfrm>
            <a:off x="1116013" y="5502275"/>
            <a:ext cx="15128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CA" altLang="en-US">
                <a:solidFill>
                  <a:srgbClr val="000000"/>
                </a:solidFill>
              </a:rPr>
              <a:t>Trigger cable</a:t>
            </a:r>
          </a:p>
        </p:txBody>
      </p:sp>
      <p:cxnSp>
        <p:nvCxnSpPr>
          <p:cNvPr id="33811" name="Elbow Connector 10269"/>
          <p:cNvCxnSpPr>
            <a:cxnSpLocks noChangeShapeType="1"/>
            <a:stCxn id="33804" idx="2"/>
            <a:endCxn id="33806" idx="1"/>
          </p:cNvCxnSpPr>
          <p:nvPr/>
        </p:nvCxnSpPr>
        <p:spPr bwMode="auto">
          <a:xfrm rot="10800000" flipH="1">
            <a:off x="1322388" y="2184400"/>
            <a:ext cx="1665287" cy="1857375"/>
          </a:xfrm>
          <a:prstGeom prst="bentConnector3">
            <a:avLst>
              <a:gd name="adj1" fmla="val -20866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12" name="Elbow Connector 10272"/>
          <p:cNvCxnSpPr>
            <a:cxnSpLocks noChangeShapeType="1"/>
            <a:stCxn id="33802" idx="0"/>
          </p:cNvCxnSpPr>
          <p:nvPr/>
        </p:nvCxnSpPr>
        <p:spPr bwMode="auto">
          <a:xfrm rot="5400000" flipH="1" flipV="1">
            <a:off x="2303463" y="2024062"/>
            <a:ext cx="431800" cy="936625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13" name="Elbow Connector 10274"/>
          <p:cNvCxnSpPr>
            <a:cxnSpLocks noChangeShapeType="1"/>
            <a:stCxn id="33803" idx="3"/>
            <a:endCxn id="33806" idx="2"/>
          </p:cNvCxnSpPr>
          <p:nvPr/>
        </p:nvCxnSpPr>
        <p:spPr bwMode="auto">
          <a:xfrm flipV="1">
            <a:off x="2592388" y="2328863"/>
            <a:ext cx="611187" cy="1341437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14" name="Elbow Connector 10279"/>
          <p:cNvCxnSpPr>
            <a:cxnSpLocks noChangeShapeType="1"/>
            <a:stCxn id="33806" idx="3"/>
          </p:cNvCxnSpPr>
          <p:nvPr/>
        </p:nvCxnSpPr>
        <p:spPr bwMode="auto">
          <a:xfrm>
            <a:off x="3419475" y="2184400"/>
            <a:ext cx="1657350" cy="195263"/>
          </a:xfrm>
          <a:prstGeom prst="bentConnector3">
            <a:avLst>
              <a:gd name="adj1" fmla="val 9994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815" name="AutoShape 11"/>
          <p:cNvSpPr>
            <a:spLocks noChangeArrowheads="1"/>
          </p:cNvSpPr>
          <p:nvPr/>
        </p:nvSpPr>
        <p:spPr bwMode="auto">
          <a:xfrm>
            <a:off x="3419475" y="5326063"/>
            <a:ext cx="431800" cy="2873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  <p:cxnSp>
        <p:nvCxnSpPr>
          <p:cNvPr id="33816" name="Elbow Connector 4"/>
          <p:cNvCxnSpPr>
            <a:cxnSpLocks noChangeShapeType="1"/>
            <a:stCxn id="33808" idx="2"/>
            <a:endCxn id="33815" idx="2"/>
          </p:cNvCxnSpPr>
          <p:nvPr/>
        </p:nvCxnSpPr>
        <p:spPr bwMode="auto">
          <a:xfrm rot="16200000" flipH="1">
            <a:off x="2227263" y="4205287"/>
            <a:ext cx="273050" cy="2543175"/>
          </a:xfrm>
          <a:prstGeom prst="bentConnector3">
            <a:avLst>
              <a:gd name="adj1" fmla="val 183491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17" name="Elbow Connector 7"/>
          <p:cNvCxnSpPr>
            <a:cxnSpLocks noChangeShapeType="1"/>
            <a:stCxn id="33815" idx="0"/>
            <a:endCxn id="33794" idx="0"/>
          </p:cNvCxnSpPr>
          <p:nvPr/>
        </p:nvCxnSpPr>
        <p:spPr bwMode="auto">
          <a:xfrm rot="5400000" flipH="1" flipV="1">
            <a:off x="3008313" y="3006725"/>
            <a:ext cx="2946400" cy="1692275"/>
          </a:xfrm>
          <a:prstGeom prst="bentConnector3">
            <a:avLst>
              <a:gd name="adj1" fmla="val 115106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18" name="Elbow Connector 13"/>
          <p:cNvCxnSpPr>
            <a:cxnSpLocks noChangeShapeType="1"/>
            <a:stCxn id="33815" idx="3"/>
            <a:endCxn id="33819" idx="1"/>
          </p:cNvCxnSpPr>
          <p:nvPr/>
        </p:nvCxnSpPr>
        <p:spPr bwMode="auto">
          <a:xfrm>
            <a:off x="3851275" y="5470525"/>
            <a:ext cx="396875" cy="635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92D05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819" name="Text Box 7"/>
          <p:cNvSpPr txBox="1">
            <a:spLocks noChangeArrowheads="1"/>
          </p:cNvSpPr>
          <p:nvPr/>
        </p:nvSpPr>
        <p:spPr bwMode="auto">
          <a:xfrm>
            <a:off x="4248150" y="5291138"/>
            <a:ext cx="912813" cy="37147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CA" altLang="en-US">
                <a:solidFill>
                  <a:srgbClr val="000000"/>
                </a:solidFill>
              </a:rPr>
              <a:t>BioPac</a:t>
            </a:r>
          </a:p>
        </p:txBody>
      </p:sp>
      <p:sp>
        <p:nvSpPr>
          <p:cNvPr id="33820" name="AutoShape 11"/>
          <p:cNvSpPr>
            <a:spLocks noChangeArrowheads="1"/>
          </p:cNvSpPr>
          <p:nvPr/>
        </p:nvSpPr>
        <p:spPr bwMode="auto">
          <a:xfrm>
            <a:off x="2689225" y="4576763"/>
            <a:ext cx="431800" cy="2873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  <p:cxnSp>
        <p:nvCxnSpPr>
          <p:cNvPr id="33821" name="Elbow Connector 17"/>
          <p:cNvCxnSpPr>
            <a:cxnSpLocks noChangeShapeType="1"/>
            <a:endCxn id="33820" idx="3"/>
          </p:cNvCxnSpPr>
          <p:nvPr/>
        </p:nvCxnSpPr>
        <p:spPr bwMode="auto">
          <a:xfrm rot="16200000" flipH="1">
            <a:off x="2312194" y="3910807"/>
            <a:ext cx="908050" cy="709612"/>
          </a:xfrm>
          <a:prstGeom prst="bentConnector4">
            <a:avLst>
              <a:gd name="adj1" fmla="val 42088"/>
              <a:gd name="adj2" fmla="val 132259"/>
            </a:avLst>
          </a:prstGeom>
          <a:noFill/>
          <a:ln w="9525" algn="ctr">
            <a:solidFill>
              <a:srgbClr val="92D05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22" name="Elbow Connector 19"/>
          <p:cNvCxnSpPr>
            <a:cxnSpLocks noChangeShapeType="1"/>
            <a:stCxn id="33802" idx="3"/>
            <a:endCxn id="33820" idx="0"/>
          </p:cNvCxnSpPr>
          <p:nvPr/>
        </p:nvCxnSpPr>
        <p:spPr bwMode="auto">
          <a:xfrm>
            <a:off x="2232025" y="2781300"/>
            <a:ext cx="673100" cy="1795463"/>
          </a:xfrm>
          <a:prstGeom prst="bentConnector2">
            <a:avLst/>
          </a:prstGeom>
          <a:noFill/>
          <a:ln w="9525" algn="ctr">
            <a:solidFill>
              <a:srgbClr val="92D05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23" name="Elbow Connector 21"/>
          <p:cNvCxnSpPr>
            <a:cxnSpLocks noChangeShapeType="1"/>
            <a:stCxn id="33804" idx="3"/>
            <a:endCxn id="33820" idx="1"/>
          </p:cNvCxnSpPr>
          <p:nvPr/>
        </p:nvCxnSpPr>
        <p:spPr bwMode="auto">
          <a:xfrm rot="16200000" flipH="1">
            <a:off x="1802606" y="3833019"/>
            <a:ext cx="563563" cy="1209675"/>
          </a:xfrm>
          <a:prstGeom prst="bentConnector2">
            <a:avLst/>
          </a:prstGeom>
          <a:noFill/>
          <a:ln w="9525" algn="ctr">
            <a:solidFill>
              <a:srgbClr val="92D05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24" name="Elbow Connector 24"/>
          <p:cNvCxnSpPr>
            <a:cxnSpLocks noChangeShapeType="1"/>
            <a:stCxn id="33820" idx="2"/>
            <a:endCxn id="33819" idx="0"/>
          </p:cNvCxnSpPr>
          <p:nvPr/>
        </p:nvCxnSpPr>
        <p:spPr bwMode="auto">
          <a:xfrm rot="16200000" flipH="1">
            <a:off x="3590925" y="4178300"/>
            <a:ext cx="427038" cy="1798638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92D05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826" name="Rectangle 34"/>
          <p:cNvSpPr>
            <a:spLocks noChangeArrowheads="1"/>
          </p:cNvSpPr>
          <p:nvPr/>
        </p:nvSpPr>
        <p:spPr bwMode="auto">
          <a:xfrm>
            <a:off x="6283325" y="5686425"/>
            <a:ext cx="1241425" cy="1841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  <p:sp>
        <p:nvSpPr>
          <p:cNvPr id="33827" name="Rectangle 60"/>
          <p:cNvSpPr>
            <a:spLocks noChangeArrowheads="1"/>
          </p:cNvSpPr>
          <p:nvPr/>
        </p:nvSpPr>
        <p:spPr bwMode="auto">
          <a:xfrm>
            <a:off x="6294438" y="5272088"/>
            <a:ext cx="1241425" cy="1841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  <p:sp>
        <p:nvSpPr>
          <p:cNvPr id="33828" name="Rectangle 62"/>
          <p:cNvSpPr>
            <a:spLocks noChangeArrowheads="1"/>
          </p:cNvSpPr>
          <p:nvPr/>
        </p:nvSpPr>
        <p:spPr bwMode="auto">
          <a:xfrm>
            <a:off x="7164388" y="5118100"/>
            <a:ext cx="177800" cy="1492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  <p:sp>
        <p:nvSpPr>
          <p:cNvPr id="33829" name="Rectangle 38"/>
          <p:cNvSpPr>
            <a:spLocks noChangeArrowheads="1"/>
          </p:cNvSpPr>
          <p:nvPr/>
        </p:nvSpPr>
        <p:spPr bwMode="auto">
          <a:xfrm>
            <a:off x="6780213" y="5507038"/>
            <a:ext cx="276225" cy="165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  <p:sp>
        <p:nvSpPr>
          <p:cNvPr id="33830" name="Rectangle 35"/>
          <p:cNvSpPr>
            <a:spLocks noChangeArrowheads="1"/>
          </p:cNvSpPr>
          <p:nvPr/>
        </p:nvSpPr>
        <p:spPr bwMode="auto">
          <a:xfrm>
            <a:off x="6815138" y="5545138"/>
            <a:ext cx="177800" cy="1476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  <p:sp>
        <p:nvSpPr>
          <p:cNvPr id="33831" name="Rectangle 66"/>
          <p:cNvSpPr>
            <a:spLocks noChangeArrowheads="1"/>
          </p:cNvSpPr>
          <p:nvPr/>
        </p:nvSpPr>
        <p:spPr bwMode="auto">
          <a:xfrm>
            <a:off x="6350000" y="5018088"/>
            <a:ext cx="569913" cy="14287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  <p:sp>
        <p:nvSpPr>
          <p:cNvPr id="33832" name="Rectangle 67"/>
          <p:cNvSpPr>
            <a:spLocks noChangeArrowheads="1"/>
          </p:cNvSpPr>
          <p:nvPr/>
        </p:nvSpPr>
        <p:spPr bwMode="auto">
          <a:xfrm>
            <a:off x="6499225" y="5062538"/>
            <a:ext cx="277813" cy="165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  <p:sp>
        <p:nvSpPr>
          <p:cNvPr id="33833" name="Rectangle 61"/>
          <p:cNvSpPr>
            <a:spLocks noChangeArrowheads="1"/>
          </p:cNvSpPr>
          <p:nvPr/>
        </p:nvSpPr>
        <p:spPr bwMode="auto">
          <a:xfrm>
            <a:off x="6540500" y="5118100"/>
            <a:ext cx="177800" cy="1492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  <p:cxnSp>
        <p:nvCxnSpPr>
          <p:cNvPr id="33834" name="Elbow Connector 41"/>
          <p:cNvCxnSpPr>
            <a:cxnSpLocks noChangeShapeType="1"/>
            <a:stCxn id="33795" idx="0"/>
            <a:endCxn id="33835" idx="0"/>
          </p:cNvCxnSpPr>
          <p:nvPr/>
        </p:nvCxnSpPr>
        <p:spPr bwMode="auto">
          <a:xfrm rot="16200000" flipH="1">
            <a:off x="7104063" y="5176838"/>
            <a:ext cx="889000" cy="571500"/>
          </a:xfrm>
          <a:prstGeom prst="bentConnector3">
            <a:avLst>
              <a:gd name="adj1" fmla="val -11412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835" name="Text Box 7"/>
          <p:cNvSpPr txBox="1">
            <a:spLocks noChangeArrowheads="1"/>
          </p:cNvSpPr>
          <p:nvPr/>
        </p:nvSpPr>
        <p:spPr bwMode="auto">
          <a:xfrm>
            <a:off x="7505700" y="5907088"/>
            <a:ext cx="657225" cy="24765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CA" altLang="en-US" sz="1000" dirty="0">
                <a:solidFill>
                  <a:srgbClr val="000000"/>
                </a:solidFill>
              </a:rPr>
              <a:t>Sentiero</a:t>
            </a:r>
          </a:p>
        </p:txBody>
      </p:sp>
      <p:sp>
        <p:nvSpPr>
          <p:cNvPr id="33836" name="Text Box 7"/>
          <p:cNvSpPr txBox="1">
            <a:spLocks noChangeArrowheads="1"/>
          </p:cNvSpPr>
          <p:nvPr/>
        </p:nvSpPr>
        <p:spPr bwMode="auto">
          <a:xfrm>
            <a:off x="5557838" y="5876925"/>
            <a:ext cx="585787" cy="249238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CA" altLang="en-US" sz="1000" dirty="0" err="1">
                <a:solidFill>
                  <a:srgbClr val="000000"/>
                </a:solidFill>
              </a:rPr>
              <a:t>BioPac</a:t>
            </a:r>
            <a:endParaRPr lang="en-CA" altLang="en-US" sz="1000" dirty="0">
              <a:solidFill>
                <a:srgbClr val="000000"/>
              </a:solidFill>
            </a:endParaRPr>
          </a:p>
        </p:txBody>
      </p:sp>
      <p:cxnSp>
        <p:nvCxnSpPr>
          <p:cNvPr id="33837" name="Elbow Connector 50"/>
          <p:cNvCxnSpPr>
            <a:cxnSpLocks noChangeShapeType="1"/>
            <a:stCxn id="33831" idx="0"/>
            <a:endCxn id="33836" idx="0"/>
          </p:cNvCxnSpPr>
          <p:nvPr/>
        </p:nvCxnSpPr>
        <p:spPr bwMode="auto">
          <a:xfrm rot="-5400000" flipH="1" flipV="1">
            <a:off x="5813425" y="5054601"/>
            <a:ext cx="858837" cy="785812"/>
          </a:xfrm>
          <a:prstGeom prst="bentConnector3">
            <a:avLst>
              <a:gd name="adj1" fmla="val -9023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838" name="Text Box 19"/>
          <p:cNvSpPr txBox="1">
            <a:spLocks noChangeArrowheads="1"/>
          </p:cNvSpPr>
          <p:nvPr/>
        </p:nvSpPr>
        <p:spPr bwMode="auto">
          <a:xfrm>
            <a:off x="6202363" y="5861050"/>
            <a:ext cx="1385887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CA" altLang="en-US" sz="1000">
                <a:solidFill>
                  <a:srgbClr val="000000"/>
                </a:solidFill>
              </a:rPr>
              <a:t>Disposable Electrode</a:t>
            </a:r>
          </a:p>
        </p:txBody>
      </p:sp>
      <p:cxnSp>
        <p:nvCxnSpPr>
          <p:cNvPr id="33839" name="Elbow Connector 63"/>
          <p:cNvCxnSpPr>
            <a:cxnSpLocks noChangeShapeType="1"/>
            <a:stCxn id="33827" idx="3"/>
          </p:cNvCxnSpPr>
          <p:nvPr/>
        </p:nvCxnSpPr>
        <p:spPr bwMode="auto">
          <a:xfrm flipV="1">
            <a:off x="7535863" y="4475163"/>
            <a:ext cx="420687" cy="889000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840" name="Text Box 19"/>
          <p:cNvSpPr txBox="1">
            <a:spLocks noChangeArrowheads="1"/>
          </p:cNvSpPr>
          <p:nvPr/>
        </p:nvSpPr>
        <p:spPr bwMode="auto">
          <a:xfrm>
            <a:off x="7497763" y="4095750"/>
            <a:ext cx="9175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CA" altLang="en-US" sz="1000">
                <a:solidFill>
                  <a:srgbClr val="000000"/>
                </a:solidFill>
              </a:rPr>
              <a:t>Double Snap</a:t>
            </a:r>
          </a:p>
          <a:p>
            <a:pPr>
              <a:buClrTx/>
              <a:buFontTx/>
              <a:buNone/>
            </a:pPr>
            <a:r>
              <a:rPr lang="en-CA" altLang="en-US" sz="1000">
                <a:solidFill>
                  <a:srgbClr val="000000"/>
                </a:solidFill>
              </a:rPr>
              <a:t>Attachement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287338" y="765175"/>
            <a:ext cx="80613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 b="1">
                <a:solidFill>
                  <a:srgbClr val="000000"/>
                </a:solidFill>
                <a:latin typeface="Calibri Light" panose="020F0302020204030204" pitchFamily="34" charset="0"/>
              </a:rPr>
              <a:t>ABR Methodology</a:t>
            </a: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287338" y="1484313"/>
            <a:ext cx="8061325" cy="304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CA" altLang="en-US" sz="3200">
                <a:solidFill>
                  <a:srgbClr val="000000"/>
                </a:solidFill>
                <a:latin typeface="Calibri" panose="020F0502020204030204" pitchFamily="34" charset="0"/>
              </a:rPr>
              <a:t>8 participants between ages of 21 and 31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en-US" sz="3200">
                <a:solidFill>
                  <a:srgbClr val="000000"/>
                </a:solidFill>
                <a:latin typeface="Calibri" panose="020F0502020204030204" pitchFamily="34" charset="0"/>
              </a:rPr>
              <a:t>4 male and 4 female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en-US" sz="3200">
                <a:solidFill>
                  <a:srgbClr val="000000"/>
                </a:solidFill>
                <a:latin typeface="Calibri" panose="020F0502020204030204" pitchFamily="34" charset="0"/>
              </a:rPr>
              <a:t>Limited size due to time constraints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en-US" sz="3200">
                <a:solidFill>
                  <a:srgbClr val="000000"/>
                </a:solidFill>
                <a:latin typeface="Calibri" panose="020F0502020204030204" pitchFamily="34" charset="0"/>
              </a:rPr>
              <a:t>Ipsilateral vs contralateral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en-US" sz="3200">
                <a:solidFill>
                  <a:srgbClr val="000000"/>
                </a:solidFill>
                <a:latin typeface="Calibri" panose="020F0502020204030204" pitchFamily="34" charset="0"/>
              </a:rPr>
              <a:t>Rarefaction vs condensation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en-US" sz="3200">
                <a:solidFill>
                  <a:srgbClr val="000000"/>
                </a:solidFill>
                <a:latin typeface="Calibri" panose="020F0502020204030204" pitchFamily="34" charset="0"/>
              </a:rPr>
              <a:t>80/60/40 dB SPL of rarefaction ipsilateral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287338" y="765175"/>
            <a:ext cx="80613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 b="1">
                <a:solidFill>
                  <a:srgbClr val="000000"/>
                </a:solidFill>
                <a:latin typeface="Calibri Light" panose="020F0302020204030204" pitchFamily="34" charset="0"/>
              </a:rPr>
              <a:t>ABR Methodology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653" y="1340768"/>
            <a:ext cx="5690694" cy="511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986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287338" y="765175"/>
            <a:ext cx="80613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 b="1">
                <a:solidFill>
                  <a:srgbClr val="000000"/>
                </a:solidFill>
                <a:latin typeface="Calibri Light" panose="020F0302020204030204" pitchFamily="34" charset="0"/>
              </a:rPr>
              <a:t>eABR Methodology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287338" y="1484313"/>
            <a:ext cx="8061325" cy="15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914400" indent="-4572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CA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Pilot study of n = 1 Cochlear Implant patient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aged 53 and male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unilateral Med-el implant on left side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432872" y="3284984"/>
            <a:ext cx="359282" cy="86409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CA" sz="1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2</a:t>
            </a:r>
            <a:endParaRPr kumimoji="0" lang="en-CA" sz="1200" b="0" i="0" u="none" strike="noStrike" cap="none" normalizeH="0" baseline="0" dirty="0">
              <a:ln>
                <a:solidFill>
                  <a:schemeClr val="tx1"/>
                </a:solidFill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8644" y="4210127"/>
            <a:ext cx="26962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2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8209" y="4214963"/>
            <a:ext cx="52450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200" dirty="0">
                <a:solidFill>
                  <a:srgbClr val="000000"/>
                </a:solidFill>
              </a:rPr>
              <a:t>1021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073590" y="3284984"/>
            <a:ext cx="359282" cy="86409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CA" sz="1200" b="0" i="0" u="none" strike="noStrike" cap="none" normalizeH="0" baseline="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792154" y="3284984"/>
            <a:ext cx="359282" cy="86409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CA" sz="1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3</a:t>
            </a:r>
            <a:endParaRPr kumimoji="0" lang="en-CA" sz="1200" b="0" i="0" u="none" strike="noStrike" cap="none" normalizeH="0" baseline="0" dirty="0">
              <a:ln>
                <a:solidFill>
                  <a:schemeClr val="tx1"/>
                </a:solidFill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151436" y="3284984"/>
            <a:ext cx="359282" cy="86409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CA" sz="1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4</a:t>
            </a:r>
            <a:endParaRPr kumimoji="0" lang="en-CA" sz="1200" b="0" i="0" u="none" strike="noStrike" cap="none" normalizeH="0" baseline="0" dirty="0">
              <a:ln>
                <a:solidFill>
                  <a:schemeClr val="tx1"/>
                </a:solidFill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493396" y="3284984"/>
            <a:ext cx="359282" cy="86409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CA" sz="1200" b="0" i="0" u="none" strike="noStrike" cap="none" normalizeH="0" baseline="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5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211960" y="3284984"/>
            <a:ext cx="359282" cy="86409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CA" sz="1200" b="0" i="0" u="none" strike="noStrike" cap="none" normalizeH="0" baseline="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571242" y="3284984"/>
            <a:ext cx="359282" cy="86409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CA" sz="1200" b="0" i="0" u="none" strike="noStrike" cap="none" normalizeH="0" baseline="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939185" y="3284984"/>
            <a:ext cx="359282" cy="86409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CA" sz="1200" b="0" i="0" u="none" strike="noStrike" cap="none" normalizeH="0" baseline="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5298467" y="3284984"/>
            <a:ext cx="359282" cy="86409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CA" sz="1200" b="0" i="0" u="none" strike="noStrike" cap="none" normalizeH="0" baseline="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657749" y="3284984"/>
            <a:ext cx="359282" cy="86409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CA" sz="1200" b="0" i="0" u="none" strike="noStrike" cap="none" normalizeH="0" baseline="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6017031" y="3284984"/>
            <a:ext cx="359282" cy="86409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CA" sz="1200" b="0" i="0" u="none" strike="noStrike" cap="none" normalizeH="0" baseline="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852678" y="3284984"/>
            <a:ext cx="359282" cy="86409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CA" sz="1200" b="0" i="0" u="none" strike="noStrike" cap="none" normalizeH="0" baseline="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6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060598" y="4653136"/>
            <a:ext cx="3007201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CA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60598" y="4725144"/>
            <a:ext cx="134748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Below THR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73164" y="4725363"/>
            <a:ext cx="6591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THR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95820" y="4725144"/>
            <a:ext cx="6719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MCL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55273" y="4725144"/>
            <a:ext cx="13773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Max Output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2060598" y="4448753"/>
            <a:ext cx="45719" cy="45448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CA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317602" y="4448753"/>
            <a:ext cx="45719" cy="45448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CA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77271" y="4212326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200" dirty="0">
                <a:solidFill>
                  <a:srgbClr val="000000"/>
                </a:solidFill>
              </a:rPr>
              <a:t>286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374184" y="4445868"/>
            <a:ext cx="45719" cy="45448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CA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757116" y="4673110"/>
            <a:ext cx="606205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CA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9" name="Rectangle 28"/>
          <p:cNvSpPr/>
          <p:nvPr/>
        </p:nvSpPr>
        <p:spPr bwMode="auto">
          <a:xfrm rot="18986608" flipV="1">
            <a:off x="5009793" y="4564584"/>
            <a:ext cx="275285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CA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0" name="Rectangle 29"/>
          <p:cNvSpPr/>
          <p:nvPr/>
        </p:nvSpPr>
        <p:spPr bwMode="auto">
          <a:xfrm rot="2739330" flipV="1">
            <a:off x="5188122" y="4585694"/>
            <a:ext cx="275285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CA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1" name="Rectangle 30"/>
          <p:cNvSpPr/>
          <p:nvPr/>
        </p:nvSpPr>
        <p:spPr bwMode="auto">
          <a:xfrm rot="18986608" flipV="1">
            <a:off x="5359349" y="4573637"/>
            <a:ext cx="275285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CA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2" name="Rectangle 31"/>
          <p:cNvSpPr/>
          <p:nvPr/>
        </p:nvSpPr>
        <p:spPr bwMode="auto">
          <a:xfrm rot="2739330" flipV="1">
            <a:off x="5537678" y="4594747"/>
            <a:ext cx="275285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CA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70810" y="4212326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200" b="1" dirty="0">
                <a:solidFill>
                  <a:srgbClr val="000000"/>
                </a:solidFill>
              </a:rPr>
              <a:t>522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967723" y="4445868"/>
            <a:ext cx="45719" cy="45448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CA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55004" y="4192352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200" b="1" dirty="0">
                <a:solidFill>
                  <a:srgbClr val="000000"/>
                </a:solidFill>
              </a:rPr>
              <a:t>365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3951917" y="4425894"/>
            <a:ext cx="45719" cy="45448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CA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35904" y="4192352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200" b="1" dirty="0">
                <a:solidFill>
                  <a:srgbClr val="000000"/>
                </a:solidFill>
              </a:rPr>
              <a:t>443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4432817" y="4425894"/>
            <a:ext cx="45719" cy="45448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CA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48644" y="5172294"/>
            <a:ext cx="26962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2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78209" y="5177130"/>
            <a:ext cx="52450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200" dirty="0">
                <a:solidFill>
                  <a:srgbClr val="000000"/>
                </a:solidFill>
              </a:rPr>
              <a:t>1021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060598" y="5615303"/>
            <a:ext cx="3007201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CA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60598" y="5687311"/>
            <a:ext cx="134748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Below THR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373164" y="5687530"/>
            <a:ext cx="6591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THR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395820" y="5687311"/>
            <a:ext cx="6719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MCL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955273" y="5687311"/>
            <a:ext cx="13773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Max Output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2060598" y="5410920"/>
            <a:ext cx="45719" cy="45448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CA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6317602" y="5410920"/>
            <a:ext cx="45719" cy="45448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CA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177271" y="5174493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200" dirty="0">
                <a:solidFill>
                  <a:srgbClr val="000000"/>
                </a:solidFill>
              </a:rPr>
              <a:t>222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3374184" y="5408035"/>
            <a:ext cx="45719" cy="45448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CA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5757116" y="5635277"/>
            <a:ext cx="606205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CA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1" name="Rectangle 50"/>
          <p:cNvSpPr/>
          <p:nvPr/>
        </p:nvSpPr>
        <p:spPr bwMode="auto">
          <a:xfrm rot="18986608" flipV="1">
            <a:off x="5009793" y="5526751"/>
            <a:ext cx="275285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CA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2" name="Rectangle 51"/>
          <p:cNvSpPr/>
          <p:nvPr/>
        </p:nvSpPr>
        <p:spPr bwMode="auto">
          <a:xfrm rot="2739330" flipV="1">
            <a:off x="5188122" y="5547861"/>
            <a:ext cx="275285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CA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3" name="Rectangle 52"/>
          <p:cNvSpPr/>
          <p:nvPr/>
        </p:nvSpPr>
        <p:spPr bwMode="auto">
          <a:xfrm rot="18986608" flipV="1">
            <a:off x="5359349" y="5535804"/>
            <a:ext cx="275285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CA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4" name="Rectangle 53"/>
          <p:cNvSpPr/>
          <p:nvPr/>
        </p:nvSpPr>
        <p:spPr bwMode="auto">
          <a:xfrm rot="2739330" flipV="1">
            <a:off x="5537678" y="5556914"/>
            <a:ext cx="275285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CA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70810" y="5174493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200" b="1" dirty="0">
                <a:solidFill>
                  <a:srgbClr val="000000"/>
                </a:solidFill>
              </a:rPr>
              <a:t>410</a:t>
            </a: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4967723" y="5408035"/>
            <a:ext cx="45719" cy="45448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CA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cxnSp>
        <p:nvCxnSpPr>
          <p:cNvPr id="57" name="Elbow Connector 56"/>
          <p:cNvCxnSpPr>
            <a:stCxn id="18" idx="2"/>
          </p:cNvCxnSpPr>
          <p:nvPr/>
        </p:nvCxnSpPr>
        <p:spPr bwMode="auto">
          <a:xfrm rot="16200000" flipH="1">
            <a:off x="3859224" y="4322174"/>
            <a:ext cx="549775" cy="203585"/>
          </a:xfrm>
          <a:prstGeom prst="bentConnector3">
            <a:avLst>
              <a:gd name="adj1" fmla="val 13040"/>
            </a:avLst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Elbow Connector 57"/>
          <p:cNvCxnSpPr>
            <a:stCxn id="8" idx="1"/>
            <a:endCxn id="46" idx="1"/>
          </p:cNvCxnSpPr>
          <p:nvPr/>
        </p:nvCxnSpPr>
        <p:spPr bwMode="auto">
          <a:xfrm rot="10800000" flipV="1">
            <a:off x="2060598" y="3717032"/>
            <a:ext cx="12992" cy="1921130"/>
          </a:xfrm>
          <a:prstGeom prst="bentConnector3">
            <a:avLst>
              <a:gd name="adj1" fmla="val 1321906"/>
            </a:avLst>
          </a:prstGeom>
          <a:solidFill>
            <a:srgbClr val="00B8FF"/>
          </a:solidFill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269875" y="766763"/>
            <a:ext cx="80613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 b="1">
                <a:solidFill>
                  <a:srgbClr val="000000"/>
                </a:solidFill>
                <a:latin typeface="Calibri Light" panose="020F0302020204030204" pitchFamily="34" charset="0"/>
              </a:rPr>
              <a:t>Post-Processing</a:t>
            </a: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3132138" y="2781300"/>
            <a:ext cx="29416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CA" altLang="en-US">
                <a:solidFill>
                  <a:srgbClr val="000000"/>
                </a:solidFill>
              </a:rPr>
              <a:t>Pictured: raw EEG average</a:t>
            </a:r>
          </a:p>
        </p:txBody>
      </p:sp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485900"/>
            <a:ext cx="8335963" cy="457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51920" y="5805264"/>
            <a:ext cx="12148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Time (</a:t>
            </a:r>
            <a:r>
              <a:rPr lang="en-CA" dirty="0" err="1">
                <a:solidFill>
                  <a:schemeClr val="tx1"/>
                </a:solidFill>
              </a:rPr>
              <a:t>ms</a:t>
            </a:r>
            <a:r>
              <a:rPr lang="en-CA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203151" y="3307608"/>
            <a:ext cx="171072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Amplitude (</a:t>
            </a:r>
            <a:r>
              <a:rPr lang="en-CA" dirty="0" err="1">
                <a:solidFill>
                  <a:schemeClr val="tx1"/>
                </a:solidFill>
              </a:rPr>
              <a:t>nV</a:t>
            </a:r>
            <a:r>
              <a:rPr lang="en-CA" dirty="0">
                <a:solidFill>
                  <a:schemeClr val="tx1"/>
                </a:solidFill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287338" y="765175"/>
            <a:ext cx="80613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 b="1" dirty="0">
                <a:solidFill>
                  <a:srgbClr val="000000"/>
                </a:solidFill>
                <a:latin typeface="Calibri Light" panose="020F0302020204030204" pitchFamily="34" charset="0"/>
              </a:rPr>
              <a:t>Example Results</a:t>
            </a:r>
          </a:p>
        </p:txBody>
      </p:sp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2446338" y="2803525"/>
            <a:ext cx="3743325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CA" altLang="en-US">
                <a:solidFill>
                  <a:srgbClr val="000000"/>
                </a:solidFill>
              </a:rPr>
              <a:t>Pictured: new processing method Bandpass formed by processing as well as resulting average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21" y="1340768"/>
            <a:ext cx="6729558" cy="508950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287338" y="765175"/>
            <a:ext cx="80613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 b="1">
                <a:solidFill>
                  <a:srgbClr val="000000"/>
                </a:solidFill>
                <a:latin typeface="Calibri Light" panose="020F0302020204030204" pitchFamily="34" charset="0"/>
              </a:rPr>
              <a:t>Introduction</a:t>
            </a:r>
          </a:p>
        </p:txBody>
      </p:sp>
      <p:pic>
        <p:nvPicPr>
          <p:cNvPr id="11268" name="Picture 2" descr="http://social.rollins.edu/wpsites/cando/files/2014/11/Cochlear-Impla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1700808"/>
            <a:ext cx="4070350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1"/>
          <p:cNvSpPr txBox="1">
            <a:spLocks noChangeArrowheads="1"/>
          </p:cNvSpPr>
          <p:nvPr/>
        </p:nvSpPr>
        <p:spPr bwMode="auto">
          <a:xfrm>
            <a:off x="4284663" y="5404446"/>
            <a:ext cx="409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CA" altLang="en-US" sz="1200" dirty="0">
                <a:solidFill>
                  <a:schemeClr val="tx1"/>
                </a:solidFill>
              </a:rPr>
              <a:t>Picture used with permission from http://social.rollins.edu/</a:t>
            </a:r>
          </a:p>
        </p:txBody>
      </p:sp>
      <p:sp>
        <p:nvSpPr>
          <p:cNvPr id="11270" name="TextBox 2"/>
          <p:cNvSpPr txBox="1">
            <a:spLocks noChangeArrowheads="1"/>
          </p:cNvSpPr>
          <p:nvPr/>
        </p:nvSpPr>
        <p:spPr bwMode="auto">
          <a:xfrm>
            <a:off x="287338" y="1700808"/>
            <a:ext cx="363696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CA" altLang="en-US" sz="2400" dirty="0">
                <a:solidFill>
                  <a:schemeClr val="tx1"/>
                </a:solidFill>
              </a:rPr>
              <a:t>30 million affected by deafness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en-US" sz="2400" dirty="0">
                <a:solidFill>
                  <a:schemeClr val="tx1"/>
                </a:solidFill>
              </a:rPr>
              <a:t>50.000 new Cochlear Implants every year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en-US" sz="2400" dirty="0">
                <a:solidFill>
                  <a:schemeClr val="tx1"/>
                </a:solidFill>
              </a:rPr>
              <a:t>ABR is used in hearing loss diagnosis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en-US" sz="2400" dirty="0" err="1">
                <a:solidFill>
                  <a:schemeClr val="tx1"/>
                </a:solidFill>
              </a:rPr>
              <a:t>eABR</a:t>
            </a:r>
            <a:r>
              <a:rPr lang="en-CA" altLang="en-US" sz="2400" dirty="0">
                <a:solidFill>
                  <a:schemeClr val="tx1"/>
                </a:solidFill>
              </a:rPr>
              <a:t> used for intra and post operative monitoring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en-US" sz="2400" dirty="0">
                <a:solidFill>
                  <a:schemeClr val="tx1"/>
                </a:solidFill>
              </a:rPr>
              <a:t>Both are quantitative and objective measurements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287338" y="765175"/>
            <a:ext cx="80613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 b="1" dirty="0">
                <a:solidFill>
                  <a:srgbClr val="000000"/>
                </a:solidFill>
                <a:latin typeface="Calibri Light" panose="020F0302020204030204" pitchFamily="34" charset="0"/>
              </a:rPr>
              <a:t>Example Results</a:t>
            </a:r>
          </a:p>
        </p:txBody>
      </p:sp>
      <p:sp>
        <p:nvSpPr>
          <p:cNvPr id="46084" name="Text Box 3"/>
          <p:cNvSpPr txBox="1">
            <a:spLocks noChangeArrowheads="1"/>
          </p:cNvSpPr>
          <p:nvPr/>
        </p:nvSpPr>
        <p:spPr bwMode="auto">
          <a:xfrm>
            <a:off x="2446338" y="2803525"/>
            <a:ext cx="3743325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CA" altLang="en-US">
                <a:solidFill>
                  <a:srgbClr val="000000"/>
                </a:solidFill>
              </a:rPr>
              <a:t>Pictured: new processing method Bandpass formed by processing as well as resulting average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81" y="1340768"/>
            <a:ext cx="6628237" cy="512930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87475"/>
            <a:ext cx="7561262" cy="511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 bwMode="auto">
          <a:xfrm rot="5400000">
            <a:off x="4424706" y="3064398"/>
            <a:ext cx="241906" cy="609389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CA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331640" y="1704535"/>
            <a:ext cx="241906" cy="424474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CA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287338" y="765175"/>
            <a:ext cx="80613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 b="1">
                <a:solidFill>
                  <a:srgbClr val="000000"/>
                </a:solidFill>
                <a:latin typeface="Calibri Light" panose="020F0302020204030204" pitchFamily="34" charset="0"/>
              </a:rPr>
              <a:t>Binomial Method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3711432" y="1609535"/>
            <a:ext cx="1656184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CA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851920" y="6093296"/>
            <a:ext cx="1656184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CA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Rectangle 8"/>
          <p:cNvSpPr/>
          <p:nvPr/>
        </p:nvSpPr>
        <p:spPr bwMode="auto">
          <a:xfrm rot="16200000">
            <a:off x="215516" y="3923825"/>
            <a:ext cx="1656184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CA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8540" y="6129398"/>
            <a:ext cx="12148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Time (</a:t>
            </a:r>
            <a:r>
              <a:rPr lang="en-CA" dirty="0" err="1">
                <a:solidFill>
                  <a:schemeClr val="tx1"/>
                </a:solidFill>
              </a:rPr>
              <a:t>ms</a:t>
            </a:r>
            <a:r>
              <a:rPr lang="en-CA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94983" y="3461644"/>
            <a:ext cx="18460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282443" y="3474221"/>
            <a:ext cx="171072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Amplitude (</a:t>
            </a:r>
            <a:r>
              <a:rPr lang="en-CA" dirty="0" err="1">
                <a:solidFill>
                  <a:schemeClr val="tx1"/>
                </a:solidFill>
              </a:rPr>
              <a:t>nV</a:t>
            </a:r>
            <a:r>
              <a:rPr lang="en-CA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60639" y="2998464"/>
            <a:ext cx="429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08033" y="2535284"/>
            <a:ext cx="589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93460" y="2072104"/>
            <a:ext cx="589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tx1"/>
                </a:solidFill>
              </a:rPr>
              <a:t>150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96720" y="1608931"/>
            <a:ext cx="589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tx1"/>
                </a:solidFill>
              </a:rPr>
              <a:t>200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79749" y="3925895"/>
            <a:ext cx="512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tx1"/>
                </a:solidFill>
              </a:rPr>
              <a:t>-50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74565" y="4360052"/>
            <a:ext cx="589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tx1"/>
                </a:solidFill>
              </a:rPr>
              <a:t>-100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69298" y="4823232"/>
            <a:ext cx="589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tx1"/>
                </a:solidFill>
              </a:rPr>
              <a:t>-150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5904" y="5287483"/>
            <a:ext cx="589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tx1"/>
                </a:solidFill>
              </a:rPr>
              <a:t>-200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69298" y="5756069"/>
            <a:ext cx="589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tx1"/>
                </a:solidFill>
              </a:rPr>
              <a:t>-250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98710" y="5890917"/>
            <a:ext cx="1846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98346" y="5890917"/>
            <a:ext cx="46162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08714" y="5893922"/>
            <a:ext cx="46162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96502" y="5898758"/>
            <a:ext cx="54293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tx1"/>
                </a:solidFill>
              </a:rPr>
              <a:t>2.5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12873" y="5898758"/>
            <a:ext cx="54293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tx1"/>
                </a:solidFill>
              </a:rPr>
              <a:t>7.5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8" y="1480393"/>
            <a:ext cx="4245206" cy="4949944"/>
          </a:xfrm>
          <a:prstGeom prst="rect">
            <a:avLst/>
          </a:prstGeom>
        </p:spPr>
      </p:pic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287338" y="765175"/>
            <a:ext cx="80613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 b="1">
                <a:solidFill>
                  <a:srgbClr val="000000"/>
                </a:solidFill>
                <a:latin typeface="Calibri Light" panose="020F0302020204030204" pitchFamily="34" charset="0"/>
              </a:rPr>
              <a:t>Single-Point Scattering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84313"/>
            <a:ext cx="4248024" cy="494210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312"/>
            <a:ext cx="4384748" cy="4752999"/>
          </a:xfrm>
          <a:prstGeom prst="rect">
            <a:avLst/>
          </a:prstGeom>
        </p:spPr>
      </p:pic>
      <p:sp>
        <p:nvSpPr>
          <p:cNvPr id="62466" name="Text Box 1"/>
          <p:cNvSpPr txBox="1">
            <a:spLocks noChangeArrowheads="1"/>
          </p:cNvSpPr>
          <p:nvPr/>
        </p:nvSpPr>
        <p:spPr bwMode="auto">
          <a:xfrm>
            <a:off x="287338" y="765175"/>
            <a:ext cx="80613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 b="1">
                <a:solidFill>
                  <a:srgbClr val="000000"/>
                </a:solidFill>
                <a:latin typeface="Calibri Light" panose="020F0302020204030204" pitchFamily="34" charset="0"/>
              </a:rPr>
              <a:t>Single-Point Scattering With eABR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75702"/>
            <a:ext cx="4376184" cy="476156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1"/>
          <p:cNvSpPr txBox="1">
            <a:spLocks noChangeArrowheads="1"/>
          </p:cNvSpPr>
          <p:nvPr/>
        </p:nvSpPr>
        <p:spPr bwMode="auto">
          <a:xfrm>
            <a:off x="261938" y="765175"/>
            <a:ext cx="80613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 b="1">
                <a:solidFill>
                  <a:srgbClr val="000000"/>
                </a:solidFill>
                <a:latin typeface="Calibri Light" panose="020F0302020204030204" pitchFamily="34" charset="0"/>
              </a:rPr>
              <a:t>Results (Latency Estimates)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8" y="1484313"/>
            <a:ext cx="2311838" cy="49528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790" y="1484313"/>
            <a:ext cx="2275257" cy="49163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84" y="1443062"/>
            <a:ext cx="2384997" cy="4923627"/>
          </a:xfrm>
          <a:prstGeom prst="rect">
            <a:avLst/>
          </a:prstGeom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1115616" y="1260500"/>
            <a:ext cx="787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CA" altLang="en-US" dirty="0">
                <a:solidFill>
                  <a:schemeClr val="tx1"/>
                </a:solidFill>
              </a:rPr>
              <a:t>80 dB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3995936" y="1258912"/>
            <a:ext cx="787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CA" altLang="en-US">
                <a:solidFill>
                  <a:schemeClr val="tx1"/>
                </a:solidFill>
              </a:rPr>
              <a:t>60 dB</a:t>
            </a: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6808936" y="1268760"/>
            <a:ext cx="78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CA" altLang="en-US" dirty="0">
                <a:solidFill>
                  <a:schemeClr val="tx1"/>
                </a:solidFill>
              </a:rPr>
              <a:t>40 dB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461205" y="3770763"/>
            <a:ext cx="15183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Latency (</a:t>
            </a:r>
            <a:r>
              <a:rPr lang="en-CA" dirty="0" err="1">
                <a:solidFill>
                  <a:schemeClr val="tx1"/>
                </a:solidFill>
              </a:rPr>
              <a:t>ms</a:t>
            </a:r>
            <a:r>
              <a:rPr lang="en-CA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2413309" y="3781424"/>
            <a:ext cx="15183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Latency (</a:t>
            </a:r>
            <a:r>
              <a:rPr lang="en-CA" dirty="0" err="1">
                <a:solidFill>
                  <a:schemeClr val="tx1"/>
                </a:solidFill>
              </a:rPr>
              <a:t>ms</a:t>
            </a:r>
            <a:r>
              <a:rPr lang="en-CA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5356344" y="3781424"/>
            <a:ext cx="15183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Latency (</a:t>
            </a:r>
            <a:r>
              <a:rPr lang="en-CA" dirty="0" err="1">
                <a:solidFill>
                  <a:schemeClr val="tx1"/>
                </a:solidFill>
              </a:rPr>
              <a:t>ms</a:t>
            </a:r>
            <a:r>
              <a:rPr lang="en-CA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682236" y="6093296"/>
            <a:ext cx="55656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CA" altLang="en-US" dirty="0">
                <a:solidFill>
                  <a:schemeClr val="tx1"/>
                </a:solidFill>
              </a:rPr>
              <a:t>VIS</a:t>
            </a: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1153567" y="6093296"/>
            <a:ext cx="64633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CA" altLang="en-US" dirty="0">
                <a:solidFill>
                  <a:schemeClr val="tx1"/>
                </a:solidFill>
              </a:rPr>
              <a:t>SPS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1733014" y="6093296"/>
            <a:ext cx="51809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CA" altLang="en-US" dirty="0">
                <a:solidFill>
                  <a:schemeClr val="tx1"/>
                </a:solidFill>
              </a:rPr>
              <a:t>LIT</a:t>
            </a: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3563888" y="6093296"/>
            <a:ext cx="55656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CA" altLang="en-US" dirty="0">
                <a:solidFill>
                  <a:schemeClr val="tx1"/>
                </a:solidFill>
              </a:rPr>
              <a:t>VIS</a:t>
            </a: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4066470" y="6093296"/>
            <a:ext cx="64633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CA" altLang="en-US" dirty="0">
                <a:solidFill>
                  <a:schemeClr val="tx1"/>
                </a:solidFill>
              </a:rPr>
              <a:t>SPS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4614666" y="6093296"/>
            <a:ext cx="51809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CA" altLang="en-US" dirty="0">
                <a:solidFill>
                  <a:schemeClr val="tx1"/>
                </a:solidFill>
              </a:rPr>
              <a:t>LIT</a:t>
            </a:r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6388921" y="6093296"/>
            <a:ext cx="55656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CA" altLang="en-US" dirty="0">
                <a:solidFill>
                  <a:schemeClr val="tx1"/>
                </a:solidFill>
              </a:rPr>
              <a:t>VIS</a:t>
            </a:r>
          </a:p>
        </p:txBody>
      </p:sp>
      <p:sp>
        <p:nvSpPr>
          <p:cNvPr id="24" name="TextBox 3"/>
          <p:cNvSpPr txBox="1">
            <a:spLocks noChangeArrowheads="1"/>
          </p:cNvSpPr>
          <p:nvPr/>
        </p:nvSpPr>
        <p:spPr bwMode="auto">
          <a:xfrm>
            <a:off x="6860252" y="6093296"/>
            <a:ext cx="64633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CA" altLang="en-US" dirty="0">
                <a:solidFill>
                  <a:schemeClr val="tx1"/>
                </a:solidFill>
              </a:rPr>
              <a:t>SPS</a:t>
            </a:r>
          </a:p>
        </p:txBody>
      </p:sp>
      <p:sp>
        <p:nvSpPr>
          <p:cNvPr id="25" name="TextBox 3"/>
          <p:cNvSpPr txBox="1">
            <a:spLocks noChangeArrowheads="1"/>
          </p:cNvSpPr>
          <p:nvPr/>
        </p:nvSpPr>
        <p:spPr bwMode="auto">
          <a:xfrm>
            <a:off x="7397033" y="6093296"/>
            <a:ext cx="51809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CA" altLang="en-US" dirty="0">
                <a:solidFill>
                  <a:schemeClr val="tx1"/>
                </a:solidFill>
              </a:rPr>
              <a:t>LIT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261938" y="765175"/>
            <a:ext cx="80613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 b="1">
                <a:solidFill>
                  <a:srgbClr val="000000"/>
                </a:solidFill>
                <a:latin typeface="Calibri Light" panose="020F0302020204030204" pitchFamily="34" charset="0"/>
              </a:rPr>
              <a:t>Results (SPS Significance)</a:t>
            </a:r>
          </a:p>
        </p:txBody>
      </p:sp>
      <p:pic>
        <p:nvPicPr>
          <p:cNvPr id="9114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8108771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261938" y="765175"/>
            <a:ext cx="80613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 b="1">
                <a:solidFill>
                  <a:srgbClr val="000000"/>
                </a:solidFill>
                <a:latin typeface="Calibri Light" panose="020F0302020204030204" pitchFamily="34" charset="0"/>
              </a:rPr>
              <a:t>Results (SPS Significance)</a:t>
            </a:r>
          </a:p>
        </p:txBody>
      </p:sp>
      <p:pic>
        <p:nvPicPr>
          <p:cNvPr id="9114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8108771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6948264" y="4077072"/>
            <a:ext cx="1152128" cy="43204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CA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50354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Text Box 1"/>
          <p:cNvSpPr txBox="1">
            <a:spLocks noChangeArrowheads="1"/>
          </p:cNvSpPr>
          <p:nvPr/>
        </p:nvSpPr>
        <p:spPr bwMode="auto">
          <a:xfrm>
            <a:off x="261938" y="765175"/>
            <a:ext cx="80613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 b="1">
                <a:solidFill>
                  <a:srgbClr val="000000"/>
                </a:solidFill>
                <a:latin typeface="Calibri Light" panose="020F0302020204030204" pitchFamily="34" charset="0"/>
              </a:rPr>
              <a:t>Results (eABR)</a:t>
            </a:r>
          </a:p>
        </p:txBody>
      </p:sp>
      <p:pic>
        <p:nvPicPr>
          <p:cNvPr id="10138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484313"/>
            <a:ext cx="6337300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5940152" y="6165304"/>
            <a:ext cx="1224136" cy="27518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CA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Text Box 1"/>
          <p:cNvSpPr txBox="1">
            <a:spLocks noChangeArrowheads="1"/>
          </p:cNvSpPr>
          <p:nvPr/>
        </p:nvSpPr>
        <p:spPr bwMode="auto">
          <a:xfrm>
            <a:off x="261938" y="765175"/>
            <a:ext cx="80613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 b="1">
                <a:solidFill>
                  <a:srgbClr val="000000"/>
                </a:solidFill>
                <a:latin typeface="Calibri Light" panose="020F0302020204030204" pitchFamily="34" charset="0"/>
              </a:rPr>
              <a:t>Results (eABR Parallel)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0" y="1484313"/>
            <a:ext cx="4224684" cy="49620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84313"/>
            <a:ext cx="4254576" cy="496201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1"/>
          <p:cNvSpPr txBox="1">
            <a:spLocks noChangeArrowheads="1"/>
          </p:cNvSpPr>
          <p:nvPr/>
        </p:nvSpPr>
        <p:spPr bwMode="auto">
          <a:xfrm>
            <a:off x="261938" y="765175"/>
            <a:ext cx="80613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 b="1">
                <a:solidFill>
                  <a:srgbClr val="000000"/>
                </a:solidFill>
                <a:latin typeface="Calibri Light" panose="020F0302020204030204" pitchFamily="34" charset="0"/>
              </a:rPr>
              <a:t>Conclusions</a:t>
            </a:r>
          </a:p>
        </p:txBody>
      </p:sp>
      <p:sp>
        <p:nvSpPr>
          <p:cNvPr id="105476" name="Text Box 3"/>
          <p:cNvSpPr txBox="1">
            <a:spLocks noChangeArrowheads="1"/>
          </p:cNvSpPr>
          <p:nvPr/>
        </p:nvSpPr>
        <p:spPr bwMode="auto">
          <a:xfrm>
            <a:off x="287338" y="1484313"/>
            <a:ext cx="8061325" cy="255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84163" indent="-28416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CA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Preliminary Sentiero-</a:t>
            </a:r>
            <a:r>
              <a:rPr lang="en-CA" altLang="en-US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eABR</a:t>
            </a:r>
            <a:r>
              <a:rPr lang="en-CA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results good. More data required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Double-snap electrode a potential avenue of further investigation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Preliminary SPS testing inconclusive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287338" y="788988"/>
            <a:ext cx="80613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 b="1">
                <a:solidFill>
                  <a:srgbClr val="000000"/>
                </a:solidFill>
                <a:latin typeface="Calibri Light" panose="020F0302020204030204" pitchFamily="34" charset="0"/>
              </a:rPr>
              <a:t>ABR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7" y="1628800"/>
            <a:ext cx="842664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249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1"/>
          <p:cNvSpPr txBox="1">
            <a:spLocks noChangeArrowheads="1"/>
          </p:cNvSpPr>
          <p:nvPr/>
        </p:nvSpPr>
        <p:spPr bwMode="auto">
          <a:xfrm>
            <a:off x="261938" y="765175"/>
            <a:ext cx="80613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 b="1" dirty="0">
                <a:solidFill>
                  <a:srgbClr val="000000"/>
                </a:solidFill>
                <a:latin typeface="Calibri Light" panose="020F0302020204030204" pitchFamily="34" charset="0"/>
              </a:rPr>
              <a:t>Questions and Affiliations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3257550"/>
            <a:ext cx="389255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1490663"/>
            <a:ext cx="38862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5038725"/>
            <a:ext cx="272415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814638" y="2886075"/>
            <a:ext cx="300831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CA" altLang="en-US">
                <a:solidFill>
                  <a:srgbClr val="000000"/>
                </a:solidFill>
              </a:rPr>
              <a:t>FH Aachen Juelich Campus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446338" y="4670425"/>
            <a:ext cx="37433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CA" altLang="en-US">
                <a:solidFill>
                  <a:srgbClr val="000000"/>
                </a:solidFill>
              </a:rPr>
              <a:t>Technische Universitaet Muenchen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5078413"/>
            <a:ext cx="2519362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0479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1"/>
          <p:cNvSpPr txBox="1">
            <a:spLocks noChangeArrowheads="1"/>
          </p:cNvSpPr>
          <p:nvPr/>
        </p:nvSpPr>
        <p:spPr bwMode="auto">
          <a:xfrm>
            <a:off x="261938" y="765175"/>
            <a:ext cx="80613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 b="1" dirty="0">
                <a:solidFill>
                  <a:srgbClr val="000000"/>
                </a:solidFill>
                <a:latin typeface="Calibri Light" panose="020F0302020204030204" pitchFamily="34" charset="0"/>
              </a:rPr>
              <a:t>Acknowledgements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87338" y="1484313"/>
            <a:ext cx="8061325" cy="354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84163" indent="-28416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CA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Prof. Dr. Kotliar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Prof. Dr. Hemmert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Dr. Oswald and Herr </a:t>
            </a:r>
            <a:r>
              <a:rPr lang="en-CA" altLang="en-US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Schirkonyer</a:t>
            </a:r>
            <a:r>
              <a:rPr lang="en-CA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M. </a:t>
            </a:r>
            <a:r>
              <a:rPr lang="en-CA" altLang="en-US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Obando</a:t>
            </a:r>
            <a:endParaRPr lang="en-CA" alt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P. </a:t>
            </a:r>
            <a:r>
              <a:rPr lang="en-CA" altLang="en-US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Reiser</a:t>
            </a:r>
            <a:r>
              <a:rPr lang="en-CA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Dr. Bai, C. </a:t>
            </a:r>
            <a:r>
              <a:rPr lang="en-CA" altLang="en-US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Wirtz</a:t>
            </a:r>
            <a:r>
              <a:rPr lang="en-CA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, S. Keller, R. Weiss, J. </a:t>
            </a:r>
            <a:r>
              <a:rPr lang="en-CA" altLang="en-US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Encke</a:t>
            </a:r>
            <a:r>
              <a:rPr lang="en-CA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, A. Voss. </a:t>
            </a:r>
          </a:p>
        </p:txBody>
      </p:sp>
    </p:spTree>
    <p:extLst>
      <p:ext uri="{BB962C8B-B14F-4D97-AF65-F5344CB8AC3E}">
        <p14:creationId xmlns:p14="http://schemas.microsoft.com/office/powerpoint/2010/main" val="5104188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1"/>
          <p:cNvSpPr txBox="1">
            <a:spLocks noChangeArrowheads="1"/>
          </p:cNvSpPr>
          <p:nvPr/>
        </p:nvSpPr>
        <p:spPr bwMode="auto">
          <a:xfrm>
            <a:off x="261938" y="765175"/>
            <a:ext cx="80613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 b="1" dirty="0">
                <a:solidFill>
                  <a:srgbClr val="000000"/>
                </a:solidFill>
                <a:latin typeface="Calibri Light" panose="020F0302020204030204" pitchFamily="34" charset="0"/>
              </a:rPr>
              <a:t>Appendix: Extra Slides</a:t>
            </a:r>
          </a:p>
        </p:txBody>
      </p:sp>
    </p:spTree>
    <p:extLst>
      <p:ext uri="{BB962C8B-B14F-4D97-AF65-F5344CB8AC3E}">
        <p14:creationId xmlns:p14="http://schemas.microsoft.com/office/powerpoint/2010/main" val="9246029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287338" y="765175"/>
            <a:ext cx="80613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 b="1">
                <a:solidFill>
                  <a:srgbClr val="000000"/>
                </a:solidFill>
                <a:latin typeface="Calibri Light" panose="020F0302020204030204" pitchFamily="34" charset="0"/>
              </a:rPr>
              <a:t>Digital Filtration</a:t>
            </a: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2446338" y="2803525"/>
            <a:ext cx="37433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CA" altLang="en-US">
                <a:solidFill>
                  <a:srgbClr val="000000"/>
                </a:solidFill>
              </a:rPr>
              <a:t>Pictured: Old processing method Bandpass/notch formed by processing as well as resulting average</a:t>
            </a:r>
          </a:p>
        </p:txBody>
      </p:sp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1484313"/>
            <a:ext cx="7353300" cy="496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287338" y="765175"/>
            <a:ext cx="80613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 b="1">
                <a:solidFill>
                  <a:srgbClr val="000000"/>
                </a:solidFill>
                <a:latin typeface="Calibri Light" panose="020F0302020204030204" pitchFamily="34" charset="0"/>
              </a:rPr>
              <a:t>Statistical Testing</a:t>
            </a: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2446338" y="2803525"/>
            <a:ext cx="3743325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CA" altLang="en-US">
                <a:solidFill>
                  <a:srgbClr val="000000"/>
                </a:solidFill>
              </a:rPr>
              <a:t>Pictured: visualization of how we can show noise != signal but cannot say that signalless = noise</a:t>
            </a:r>
          </a:p>
        </p:txBody>
      </p:sp>
      <p:pic>
        <p:nvPicPr>
          <p:cNvPr id="5427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8" y="1266825"/>
            <a:ext cx="6562725" cy="492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287338" y="765175"/>
            <a:ext cx="80613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 b="1">
                <a:solidFill>
                  <a:srgbClr val="000000"/>
                </a:solidFill>
                <a:latin typeface="Calibri Light" panose="020F0302020204030204" pitchFamily="34" charset="0"/>
              </a:rPr>
              <a:t>Binomial Method</a:t>
            </a:r>
          </a:p>
        </p:txBody>
      </p:sp>
      <p:sp>
        <p:nvSpPr>
          <p:cNvPr id="56324" name="Text Box 3"/>
          <p:cNvSpPr txBox="1">
            <a:spLocks noChangeArrowheads="1"/>
          </p:cNvSpPr>
          <p:nvPr/>
        </p:nvSpPr>
        <p:spPr bwMode="auto">
          <a:xfrm>
            <a:off x="2446338" y="2803525"/>
            <a:ext cx="374332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CA" altLang="en-US">
                <a:solidFill>
                  <a:srgbClr val="000000"/>
                </a:solidFill>
              </a:rPr>
              <a:t>Pictured: visualization of coin flip problem</a:t>
            </a:r>
          </a:p>
        </p:txBody>
      </p:sp>
      <p:pic>
        <p:nvPicPr>
          <p:cNvPr id="563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1268413"/>
            <a:ext cx="6296025" cy="496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287338" y="765175"/>
            <a:ext cx="80613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 b="1">
                <a:solidFill>
                  <a:srgbClr val="000000"/>
                </a:solidFill>
                <a:latin typeface="Calibri Light" panose="020F0302020204030204" pitchFamily="34" charset="0"/>
              </a:rPr>
              <a:t>Artifact Rejection</a:t>
            </a:r>
          </a:p>
        </p:txBody>
      </p:sp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2446338" y="2803525"/>
            <a:ext cx="3743325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CA" altLang="en-US">
                <a:solidFill>
                  <a:srgbClr val="000000"/>
                </a:solidFill>
              </a:rPr>
              <a:t>Pictured: set of epochs contaminated by excess muscle interference</a:t>
            </a:r>
          </a:p>
        </p:txBody>
      </p:sp>
      <p:pic>
        <p:nvPicPr>
          <p:cNvPr id="4813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1268413"/>
            <a:ext cx="8110537" cy="511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287338" y="765175"/>
            <a:ext cx="80613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 b="1">
                <a:solidFill>
                  <a:srgbClr val="000000"/>
                </a:solidFill>
                <a:latin typeface="Calibri Light" panose="020F0302020204030204" pitchFamily="34" charset="0"/>
              </a:rPr>
              <a:t>Artifact Rejection</a:t>
            </a:r>
          </a:p>
        </p:txBody>
      </p:sp>
      <p:sp>
        <p:nvSpPr>
          <p:cNvPr id="50180" name="Text Box 3"/>
          <p:cNvSpPr txBox="1">
            <a:spLocks noChangeArrowheads="1"/>
          </p:cNvSpPr>
          <p:nvPr/>
        </p:nvSpPr>
        <p:spPr bwMode="auto">
          <a:xfrm>
            <a:off x="2446338" y="2803525"/>
            <a:ext cx="374332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CA" altLang="en-US">
                <a:solidFill>
                  <a:srgbClr val="000000"/>
                </a:solidFill>
              </a:rPr>
              <a:t>Pictured: histograms of max value versus RMS</a:t>
            </a:r>
          </a:p>
        </p:txBody>
      </p:sp>
      <p:pic>
        <p:nvPicPr>
          <p:cNvPr id="5018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1484313"/>
            <a:ext cx="7640637" cy="494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287338" y="765175"/>
            <a:ext cx="80613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 b="1">
                <a:solidFill>
                  <a:srgbClr val="000000"/>
                </a:solidFill>
                <a:latin typeface="Calibri Light" panose="020F0302020204030204" pitchFamily="34" charset="0"/>
              </a:rPr>
              <a:t>Artifact Rejection</a:t>
            </a:r>
          </a:p>
        </p:txBody>
      </p:sp>
      <p:sp>
        <p:nvSpPr>
          <p:cNvPr id="52228" name="Text Box 3"/>
          <p:cNvSpPr txBox="1">
            <a:spLocks noChangeArrowheads="1"/>
          </p:cNvSpPr>
          <p:nvPr/>
        </p:nvSpPr>
        <p:spPr bwMode="auto">
          <a:xfrm>
            <a:off x="2446338" y="2803525"/>
            <a:ext cx="374332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CA" altLang="en-US">
                <a:solidFill>
                  <a:srgbClr val="000000"/>
                </a:solidFill>
              </a:rPr>
              <a:t>Pictured: histogram of RMS with standard deviation lines</a:t>
            </a:r>
          </a:p>
        </p:txBody>
      </p:sp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805180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287338" y="765175"/>
            <a:ext cx="80613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 b="1">
                <a:solidFill>
                  <a:srgbClr val="000000"/>
                </a:solidFill>
                <a:latin typeface="Calibri Light" panose="020F0302020204030204" pitchFamily="34" charset="0"/>
              </a:rPr>
              <a:t>Signal to Noise Ratio Estimation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7338" y="2205038"/>
            <a:ext cx="7669212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buSzPct val="100000"/>
              <a:defRPr/>
            </a:pPr>
            <a:r>
              <a:rPr lang="en-CA" altLang="en-US" sz="3200" dirty="0">
                <a:latin typeface="Calibri Light" panose="020F0302020204030204" pitchFamily="34" charset="0"/>
              </a:rPr>
              <a:t>AB Method</a:t>
            </a:r>
          </a:p>
          <a:p>
            <a:pPr marL="571500" indent="-571500" eaLnBrk="1" hangingPunct="1">
              <a:lnSpc>
                <a:spcPct val="93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CA" altLang="en-US" sz="3200" dirty="0">
                <a:latin typeface="Calibri Light" panose="020F0302020204030204" pitchFamily="34" charset="0"/>
              </a:rPr>
              <a:t>Separate epochs into two groups, A and B</a:t>
            </a:r>
          </a:p>
          <a:p>
            <a:pPr marL="571500" indent="-571500" eaLnBrk="1" hangingPunct="1">
              <a:lnSpc>
                <a:spcPct val="93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CA" altLang="en-US" sz="3200" dirty="0">
                <a:latin typeface="Calibri Light" panose="020F0302020204030204" pitchFamily="34" charset="0"/>
              </a:rPr>
              <a:t>A + B is indicative of signal</a:t>
            </a:r>
          </a:p>
          <a:p>
            <a:pPr marL="571500" indent="-571500" eaLnBrk="1" hangingPunct="1">
              <a:lnSpc>
                <a:spcPct val="93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CA" altLang="en-US" sz="3200" dirty="0">
                <a:latin typeface="Calibri Light" panose="020F0302020204030204" pitchFamily="34" charset="0"/>
              </a:rPr>
              <a:t>A – B is indicative of noise</a:t>
            </a:r>
          </a:p>
          <a:p>
            <a:pPr marL="571500" indent="-571500" eaLnBrk="1" hangingPunct="1">
              <a:lnSpc>
                <a:spcPct val="93000"/>
              </a:lnSpc>
              <a:buSzPct val="100000"/>
              <a:buFont typeface="Arial" panose="020B0604020202020204" pitchFamily="34" charset="0"/>
              <a:buChar char="•"/>
              <a:defRPr/>
            </a:pPr>
            <a:endParaRPr lang="en-CA" altLang="en-US" sz="3200" dirty="0">
              <a:latin typeface="Calibri Light" panose="020F0302020204030204" pitchFamily="34" charset="0"/>
            </a:endParaRPr>
          </a:p>
          <a:p>
            <a:pPr eaLnBrk="1" hangingPunct="1">
              <a:lnSpc>
                <a:spcPct val="93000"/>
              </a:lnSpc>
              <a:buSzPct val="100000"/>
              <a:defRPr/>
            </a:pPr>
            <a:endParaRPr lang="en-CA" altLang="en-US" sz="4000" dirty="0">
              <a:latin typeface="Calibri Light" panose="020F0302020204030204" pitchFamily="34" charset="0"/>
            </a:endParaRPr>
          </a:p>
        </p:txBody>
      </p:sp>
      <p:pic>
        <p:nvPicPr>
          <p:cNvPr id="6451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262438"/>
            <a:ext cx="6411912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287338" y="788988"/>
            <a:ext cx="80613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 b="1">
                <a:solidFill>
                  <a:srgbClr val="000000"/>
                </a:solidFill>
                <a:latin typeface="Calibri Light" panose="020F0302020204030204" pitchFamily="34" charset="0"/>
              </a:rPr>
              <a:t>ABR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82" y="1628800"/>
            <a:ext cx="809149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114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/>
          <p:cNvSpPr txBox="1">
            <a:spLocks noChangeArrowheads="1"/>
          </p:cNvSpPr>
          <p:nvPr/>
        </p:nvSpPr>
        <p:spPr bwMode="auto">
          <a:xfrm>
            <a:off x="287338" y="765175"/>
            <a:ext cx="80613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 b="1">
                <a:solidFill>
                  <a:srgbClr val="000000"/>
                </a:solidFill>
                <a:latin typeface="Calibri Light" panose="020F0302020204030204" pitchFamily="34" charset="0"/>
              </a:rPr>
              <a:t>Signal to Noise Ratio Estimation</a:t>
            </a:r>
          </a:p>
        </p:txBody>
      </p:sp>
      <p:sp>
        <p:nvSpPr>
          <p:cNvPr id="66564" name="Text Box 3"/>
          <p:cNvSpPr txBox="1">
            <a:spLocks noChangeArrowheads="1"/>
          </p:cNvSpPr>
          <p:nvPr/>
        </p:nvSpPr>
        <p:spPr bwMode="auto">
          <a:xfrm>
            <a:off x="287338" y="2205038"/>
            <a:ext cx="6211887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>
                <a:solidFill>
                  <a:srgbClr val="000000"/>
                </a:solidFill>
                <a:latin typeface="Calibri Light" panose="020F0302020204030204" pitchFamily="34" charset="0"/>
              </a:rPr>
              <a:t>Weighted</a:t>
            </a:r>
          </a:p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>
                <a:solidFill>
                  <a:srgbClr val="000000"/>
                </a:solidFill>
                <a:latin typeface="Calibri Light" panose="020F0302020204030204" pitchFamily="34" charset="0"/>
              </a:rPr>
              <a:t>Non-Stationary</a:t>
            </a:r>
          </a:p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>
                <a:solidFill>
                  <a:srgbClr val="000000"/>
                </a:solidFill>
                <a:latin typeface="Calibri Light" panose="020F0302020204030204" pitchFamily="34" charset="0"/>
              </a:rPr>
              <a:t>Fixed</a:t>
            </a:r>
          </a:p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>
                <a:solidFill>
                  <a:srgbClr val="000000"/>
                </a:solidFill>
                <a:latin typeface="Calibri Light" panose="020F0302020204030204" pitchFamily="34" charset="0"/>
              </a:rPr>
              <a:t>Multiple-Point</a:t>
            </a:r>
          </a:p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>
                <a:solidFill>
                  <a:srgbClr val="000000"/>
                </a:solidFill>
                <a:latin typeface="Calibri Light" panose="020F0302020204030204" pitchFamily="34" charset="0"/>
              </a:rPr>
              <a:t>Noise Estimation</a:t>
            </a:r>
          </a:p>
          <a:p>
            <a:pPr eaLnBrk="1" hangingPunct="1">
              <a:lnSpc>
                <a:spcPct val="93000"/>
              </a:lnSpc>
              <a:buClrTx/>
              <a:buFontTx/>
              <a:buNone/>
            </a:pPr>
            <a:endParaRPr lang="en-CA" altLang="en-US" sz="400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/>
          <p:cNvSpPr txBox="1">
            <a:spLocks noChangeArrowheads="1"/>
          </p:cNvSpPr>
          <p:nvPr/>
        </p:nvSpPr>
        <p:spPr bwMode="auto">
          <a:xfrm>
            <a:off x="287338" y="765175"/>
            <a:ext cx="80613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 b="1">
                <a:solidFill>
                  <a:srgbClr val="000000"/>
                </a:solidFill>
                <a:latin typeface="Calibri Light" panose="020F0302020204030204" pitchFamily="34" charset="0"/>
              </a:rPr>
              <a:t>Signal to Noise Ratio Estimation</a:t>
            </a:r>
          </a:p>
        </p:txBody>
      </p:sp>
      <p:pic>
        <p:nvPicPr>
          <p:cNvPr id="686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349500"/>
            <a:ext cx="7885113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1522413"/>
            <a:ext cx="32956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184650"/>
            <a:ext cx="3794125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184650"/>
            <a:ext cx="3808412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636713"/>
            <a:ext cx="37941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644650"/>
            <a:ext cx="37973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Text Box 1"/>
          <p:cNvSpPr txBox="1">
            <a:spLocks noChangeArrowheads="1"/>
          </p:cNvSpPr>
          <p:nvPr/>
        </p:nvSpPr>
        <p:spPr bwMode="auto">
          <a:xfrm>
            <a:off x="261938" y="765175"/>
            <a:ext cx="80613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 b="1">
                <a:solidFill>
                  <a:srgbClr val="000000"/>
                </a:solidFill>
                <a:latin typeface="Calibri Light" panose="020F0302020204030204" pitchFamily="34" charset="0"/>
              </a:rPr>
              <a:t>Wavelet Analysis</a:t>
            </a:r>
          </a:p>
        </p:txBody>
      </p:sp>
      <p:sp>
        <p:nvSpPr>
          <p:cNvPr id="70664" name="Text Box 7"/>
          <p:cNvSpPr txBox="1">
            <a:spLocks noChangeArrowheads="1"/>
          </p:cNvSpPr>
          <p:nvPr/>
        </p:nvSpPr>
        <p:spPr bwMode="auto">
          <a:xfrm>
            <a:off x="301625" y="1323975"/>
            <a:ext cx="38084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CA" altLang="en-US">
                <a:solidFill>
                  <a:srgbClr val="000000"/>
                </a:solidFill>
              </a:rPr>
              <a:t>Haar</a:t>
            </a:r>
          </a:p>
        </p:txBody>
      </p:sp>
      <p:sp>
        <p:nvSpPr>
          <p:cNvPr id="70665" name="Text Box 8"/>
          <p:cNvSpPr txBox="1">
            <a:spLocks noChangeArrowheads="1"/>
          </p:cNvSpPr>
          <p:nvPr/>
        </p:nvSpPr>
        <p:spPr bwMode="auto">
          <a:xfrm>
            <a:off x="4500563" y="1268413"/>
            <a:ext cx="380841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CA" altLang="en-US">
                <a:solidFill>
                  <a:srgbClr val="000000"/>
                </a:solidFill>
              </a:rPr>
              <a:t>Daubechies</a:t>
            </a:r>
          </a:p>
        </p:txBody>
      </p:sp>
      <p:sp>
        <p:nvSpPr>
          <p:cNvPr id="70666" name="Text Box 9"/>
          <p:cNvSpPr txBox="1">
            <a:spLocks noChangeArrowheads="1"/>
          </p:cNvSpPr>
          <p:nvPr/>
        </p:nvSpPr>
        <p:spPr bwMode="auto">
          <a:xfrm>
            <a:off x="287338" y="3892550"/>
            <a:ext cx="380841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CA" altLang="en-US">
                <a:solidFill>
                  <a:srgbClr val="000000"/>
                </a:solidFill>
              </a:rPr>
              <a:t>Gaussian</a:t>
            </a:r>
          </a:p>
        </p:txBody>
      </p:sp>
      <p:sp>
        <p:nvSpPr>
          <p:cNvPr id="70667" name="Text Box 10"/>
          <p:cNvSpPr txBox="1">
            <a:spLocks noChangeArrowheads="1"/>
          </p:cNvSpPr>
          <p:nvPr/>
        </p:nvSpPr>
        <p:spPr bwMode="auto">
          <a:xfrm>
            <a:off x="4486275" y="3852863"/>
            <a:ext cx="38084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CA" altLang="en-US">
                <a:solidFill>
                  <a:srgbClr val="000000"/>
                </a:solidFill>
              </a:rPr>
              <a:t>Biorthogonal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1"/>
          <p:cNvSpPr txBox="1">
            <a:spLocks noChangeArrowheads="1"/>
          </p:cNvSpPr>
          <p:nvPr/>
        </p:nvSpPr>
        <p:spPr bwMode="auto">
          <a:xfrm>
            <a:off x="261938" y="765175"/>
            <a:ext cx="80613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 b="1">
                <a:solidFill>
                  <a:srgbClr val="000000"/>
                </a:solidFill>
                <a:latin typeface="Calibri Light" panose="020F0302020204030204" pitchFamily="34" charset="0"/>
              </a:rPr>
              <a:t>Wavelet Analysis</a:t>
            </a:r>
          </a:p>
        </p:txBody>
      </p:sp>
      <p:pic>
        <p:nvPicPr>
          <p:cNvPr id="727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84313"/>
            <a:ext cx="8462963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"/>
          <p:cNvSpPr txBox="1">
            <a:spLocks noChangeArrowheads="1"/>
          </p:cNvSpPr>
          <p:nvPr/>
        </p:nvSpPr>
        <p:spPr bwMode="auto">
          <a:xfrm>
            <a:off x="261938" y="765175"/>
            <a:ext cx="80613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 b="1">
                <a:solidFill>
                  <a:srgbClr val="000000"/>
                </a:solidFill>
                <a:latin typeface="Calibri Light" panose="020F0302020204030204" pitchFamily="34" charset="0"/>
              </a:rPr>
              <a:t>Wavelet Analysis</a:t>
            </a:r>
          </a:p>
        </p:txBody>
      </p:sp>
      <p:pic>
        <p:nvPicPr>
          <p:cNvPr id="747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84313"/>
            <a:ext cx="8462963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5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76700"/>
            <a:ext cx="5903912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1"/>
          <p:cNvSpPr txBox="1">
            <a:spLocks noChangeArrowheads="1"/>
          </p:cNvSpPr>
          <p:nvPr/>
        </p:nvSpPr>
        <p:spPr bwMode="auto">
          <a:xfrm>
            <a:off x="261938" y="765175"/>
            <a:ext cx="80613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 b="1">
                <a:solidFill>
                  <a:srgbClr val="000000"/>
                </a:solidFill>
                <a:latin typeface="Calibri Light" panose="020F0302020204030204" pitchFamily="34" charset="0"/>
              </a:rPr>
              <a:t>Wavelet Analysis</a:t>
            </a:r>
          </a:p>
        </p:txBody>
      </p:sp>
      <p:pic>
        <p:nvPicPr>
          <p:cNvPr id="768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501775"/>
            <a:ext cx="8378825" cy="493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1"/>
          <p:cNvSpPr txBox="1">
            <a:spLocks noChangeArrowheads="1"/>
          </p:cNvSpPr>
          <p:nvPr/>
        </p:nvSpPr>
        <p:spPr bwMode="auto">
          <a:xfrm>
            <a:off x="261938" y="765175"/>
            <a:ext cx="80613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 b="1">
                <a:solidFill>
                  <a:srgbClr val="000000"/>
                </a:solidFill>
                <a:latin typeface="Calibri Light" panose="020F0302020204030204" pitchFamily="34" charset="0"/>
              </a:rPr>
              <a:t>Wavelet Analysis</a:t>
            </a:r>
          </a:p>
        </p:txBody>
      </p:sp>
      <p:pic>
        <p:nvPicPr>
          <p:cNvPr id="788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501775"/>
            <a:ext cx="8378825" cy="493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85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924175"/>
            <a:ext cx="6264275" cy="191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1"/>
          <p:cNvSpPr txBox="1">
            <a:spLocks noChangeArrowheads="1"/>
          </p:cNvSpPr>
          <p:nvPr/>
        </p:nvSpPr>
        <p:spPr bwMode="auto">
          <a:xfrm>
            <a:off x="261938" y="765175"/>
            <a:ext cx="80613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 b="1">
                <a:solidFill>
                  <a:srgbClr val="000000"/>
                </a:solidFill>
                <a:latin typeface="Calibri Light" panose="020F0302020204030204" pitchFamily="34" charset="0"/>
              </a:rPr>
              <a:t>Wavelet Analysis</a:t>
            </a:r>
          </a:p>
        </p:txBody>
      </p:sp>
      <p:pic>
        <p:nvPicPr>
          <p:cNvPr id="8090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1368425"/>
            <a:ext cx="5572125" cy="495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1"/>
          <p:cNvSpPr txBox="1">
            <a:spLocks noChangeArrowheads="1"/>
          </p:cNvSpPr>
          <p:nvPr/>
        </p:nvSpPr>
        <p:spPr bwMode="auto">
          <a:xfrm>
            <a:off x="261938" y="765175"/>
            <a:ext cx="80613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 b="1">
                <a:solidFill>
                  <a:srgbClr val="000000"/>
                </a:solidFill>
                <a:latin typeface="Calibri Light" panose="020F0302020204030204" pitchFamily="34" charset="0"/>
              </a:rPr>
              <a:t>Wavelet Analysis</a:t>
            </a:r>
          </a:p>
        </p:txBody>
      </p:sp>
      <p:pic>
        <p:nvPicPr>
          <p:cNvPr id="829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1484313"/>
            <a:ext cx="5524500" cy="485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261938" y="765175"/>
            <a:ext cx="80613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 b="1">
                <a:solidFill>
                  <a:srgbClr val="000000"/>
                </a:solidFill>
                <a:latin typeface="Calibri Light" panose="020F0302020204030204" pitchFamily="34" charset="0"/>
              </a:rPr>
              <a:t>Wavelet Analysis</a:t>
            </a:r>
          </a:p>
        </p:txBody>
      </p:sp>
      <p:pic>
        <p:nvPicPr>
          <p:cNvPr id="8499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493838"/>
            <a:ext cx="5492750" cy="486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287338" y="788988"/>
            <a:ext cx="80613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 b="1">
                <a:solidFill>
                  <a:srgbClr val="000000"/>
                </a:solidFill>
                <a:latin typeface="Calibri Light" panose="020F0302020204030204" pitchFamily="34" charset="0"/>
              </a:rPr>
              <a:t>ABR</a:t>
            </a:r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1412875"/>
            <a:ext cx="5645150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261938" y="765175"/>
            <a:ext cx="80613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 b="1">
                <a:solidFill>
                  <a:srgbClr val="000000"/>
                </a:solidFill>
                <a:latin typeface="Calibri Light" panose="020F0302020204030204" pitchFamily="34" charset="0"/>
              </a:rPr>
              <a:t>Results (SPS Significance)</a:t>
            </a:r>
          </a:p>
        </p:txBody>
      </p:sp>
      <p:pic>
        <p:nvPicPr>
          <p:cNvPr id="9114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83216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3785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Text Box 1"/>
          <p:cNvSpPr txBox="1">
            <a:spLocks noChangeArrowheads="1"/>
          </p:cNvSpPr>
          <p:nvPr/>
        </p:nvSpPr>
        <p:spPr bwMode="auto">
          <a:xfrm>
            <a:off x="261938" y="765175"/>
            <a:ext cx="80613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 b="1">
                <a:solidFill>
                  <a:srgbClr val="000000"/>
                </a:solidFill>
                <a:latin typeface="Calibri Light" panose="020F0302020204030204" pitchFamily="34" charset="0"/>
              </a:rPr>
              <a:t>Results (Wave V Amplitudes)</a:t>
            </a:r>
          </a:p>
        </p:txBody>
      </p:sp>
      <p:pic>
        <p:nvPicPr>
          <p:cNvPr id="9318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916113"/>
            <a:ext cx="4103688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9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946275"/>
            <a:ext cx="4392612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0" name="TextBox 12"/>
          <p:cNvSpPr txBox="1">
            <a:spLocks noChangeArrowheads="1"/>
          </p:cNvSpPr>
          <p:nvPr/>
        </p:nvSpPr>
        <p:spPr bwMode="auto">
          <a:xfrm>
            <a:off x="2093913" y="1916113"/>
            <a:ext cx="709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CA" altLang="en-US">
                <a:solidFill>
                  <a:schemeClr val="tx1"/>
                </a:solidFill>
              </a:rPr>
              <a:t>CWT</a:t>
            </a:r>
          </a:p>
        </p:txBody>
      </p:sp>
      <p:sp>
        <p:nvSpPr>
          <p:cNvPr id="93191" name="TextBox 13"/>
          <p:cNvSpPr txBox="1">
            <a:spLocks noChangeArrowheads="1"/>
          </p:cNvSpPr>
          <p:nvPr/>
        </p:nvSpPr>
        <p:spPr bwMode="auto">
          <a:xfrm>
            <a:off x="6130925" y="1876425"/>
            <a:ext cx="82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CA" altLang="en-US">
                <a:solidFill>
                  <a:schemeClr val="tx1"/>
                </a:solidFill>
              </a:rPr>
              <a:t>Actual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261938" y="765175"/>
            <a:ext cx="80613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 b="1">
                <a:solidFill>
                  <a:srgbClr val="000000"/>
                </a:solidFill>
                <a:latin typeface="Calibri Light" panose="020F0302020204030204" pitchFamily="34" charset="0"/>
              </a:rPr>
              <a:t>Results (Wave V Amplitudes)</a:t>
            </a:r>
          </a:p>
        </p:txBody>
      </p:sp>
      <p:pic>
        <p:nvPicPr>
          <p:cNvPr id="9523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1700213"/>
            <a:ext cx="461645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1"/>
          <p:cNvSpPr txBox="1">
            <a:spLocks noChangeArrowheads="1"/>
          </p:cNvSpPr>
          <p:nvPr/>
        </p:nvSpPr>
        <p:spPr bwMode="auto">
          <a:xfrm>
            <a:off x="261938" y="765175"/>
            <a:ext cx="80613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 b="1">
                <a:solidFill>
                  <a:srgbClr val="000000"/>
                </a:solidFill>
                <a:latin typeface="Calibri Light" panose="020F0302020204030204" pitchFamily="34" charset="0"/>
              </a:rPr>
              <a:t>Results (SNR Estimation)</a:t>
            </a:r>
          </a:p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3200" b="1">
                <a:solidFill>
                  <a:srgbClr val="000000"/>
                </a:solidFill>
                <a:latin typeface="Calibri Light" panose="020F0302020204030204" pitchFamily="34" charset="0"/>
              </a:rPr>
              <a:t>AB Method</a:t>
            </a:r>
          </a:p>
        </p:txBody>
      </p:sp>
      <p:pic>
        <p:nvPicPr>
          <p:cNvPr id="9728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2655888"/>
            <a:ext cx="745807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Text Box 1"/>
          <p:cNvSpPr txBox="1">
            <a:spLocks noChangeArrowheads="1"/>
          </p:cNvSpPr>
          <p:nvPr/>
        </p:nvSpPr>
        <p:spPr bwMode="auto">
          <a:xfrm>
            <a:off x="261938" y="765175"/>
            <a:ext cx="80613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 b="1">
                <a:solidFill>
                  <a:srgbClr val="000000"/>
                </a:solidFill>
                <a:latin typeface="Calibri Light" panose="020F0302020204030204" pitchFamily="34" charset="0"/>
              </a:rPr>
              <a:t>Results (SNR Estimation)</a:t>
            </a:r>
          </a:p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3200" b="1">
                <a:solidFill>
                  <a:srgbClr val="000000"/>
                </a:solidFill>
                <a:latin typeface="Calibri Light" panose="020F0302020204030204" pitchFamily="34" charset="0"/>
              </a:rPr>
              <a:t>WNSFMP Method</a:t>
            </a:r>
          </a:p>
        </p:txBody>
      </p:sp>
      <p:pic>
        <p:nvPicPr>
          <p:cNvPr id="9933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670175"/>
            <a:ext cx="7278688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1"/>
          <p:cNvSpPr txBox="1">
            <a:spLocks noChangeArrowheads="1"/>
          </p:cNvSpPr>
          <p:nvPr/>
        </p:nvSpPr>
        <p:spPr bwMode="auto">
          <a:xfrm>
            <a:off x="261938" y="765175"/>
            <a:ext cx="80613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 b="1">
                <a:solidFill>
                  <a:srgbClr val="000000"/>
                </a:solidFill>
                <a:latin typeface="Calibri Light" panose="020F0302020204030204" pitchFamily="34" charset="0"/>
              </a:rPr>
              <a:t>Conclusions</a:t>
            </a:r>
          </a:p>
        </p:txBody>
      </p:sp>
      <p:sp>
        <p:nvSpPr>
          <p:cNvPr id="105476" name="Text Box 3"/>
          <p:cNvSpPr txBox="1">
            <a:spLocks noChangeArrowheads="1"/>
          </p:cNvSpPr>
          <p:nvPr/>
        </p:nvSpPr>
        <p:spPr bwMode="auto">
          <a:xfrm>
            <a:off x="287338" y="1484313"/>
            <a:ext cx="8061325" cy="304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84163" indent="-28416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CA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Muscle artifact rejection makes little difference in healthy adult individuals, but potential remains for toddlers and babies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CWT and DWT analysis appear viable as alternative observation methods as well as potential avenues for automation</a:t>
            </a:r>
          </a:p>
        </p:txBody>
      </p:sp>
    </p:spTree>
    <p:extLst>
      <p:ext uri="{BB962C8B-B14F-4D97-AF65-F5344CB8AC3E}">
        <p14:creationId xmlns:p14="http://schemas.microsoft.com/office/powerpoint/2010/main" val="42391411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1"/>
          <p:cNvSpPr txBox="1">
            <a:spLocks noChangeArrowheads="1"/>
          </p:cNvSpPr>
          <p:nvPr/>
        </p:nvSpPr>
        <p:spPr bwMode="auto">
          <a:xfrm>
            <a:off x="261938" y="765175"/>
            <a:ext cx="80613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 b="1">
                <a:solidFill>
                  <a:srgbClr val="000000"/>
                </a:solidFill>
                <a:latin typeface="Calibri Light" panose="020F0302020204030204" pitchFamily="34" charset="0"/>
              </a:rPr>
              <a:t>Conclusions cont.</a:t>
            </a:r>
          </a:p>
        </p:txBody>
      </p:sp>
      <p:sp>
        <p:nvSpPr>
          <p:cNvPr id="107524" name="Text Box 3"/>
          <p:cNvSpPr txBox="1">
            <a:spLocks noChangeArrowheads="1"/>
          </p:cNvSpPr>
          <p:nvPr/>
        </p:nvSpPr>
        <p:spPr bwMode="auto">
          <a:xfrm>
            <a:off x="287338" y="1484313"/>
            <a:ext cx="8061325" cy="354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84163" indent="-28416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CA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CWT amplitudes generally correlate positively with Wave V amplitudes although a better method of determining exactness is required.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Both AB and WNSFMP SNR estimation appear to be valid estimation methods, although care must be taken to not compare results from one to the other</a:t>
            </a:r>
          </a:p>
        </p:txBody>
      </p:sp>
    </p:spTree>
    <p:extLst>
      <p:ext uri="{BB962C8B-B14F-4D97-AF65-F5344CB8AC3E}">
        <p14:creationId xmlns:p14="http://schemas.microsoft.com/office/powerpoint/2010/main" val="21419361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287338" y="788988"/>
            <a:ext cx="80613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 b="1">
                <a:solidFill>
                  <a:srgbClr val="000000"/>
                </a:solidFill>
                <a:latin typeface="Calibri Light" panose="020F0302020204030204" pitchFamily="34" charset="0"/>
              </a:rPr>
              <a:t>ABR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831" y="1148556"/>
            <a:ext cx="5078338" cy="51573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5292080" y="2564904"/>
            <a:ext cx="1008112" cy="4320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CA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09348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287338" y="788988"/>
            <a:ext cx="80613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 b="1">
                <a:solidFill>
                  <a:srgbClr val="000000"/>
                </a:solidFill>
                <a:latin typeface="Calibri Light" panose="020F0302020204030204" pitchFamily="34" charset="0"/>
              </a:rPr>
              <a:t>ABR</a:t>
            </a:r>
          </a:p>
        </p:txBody>
      </p:sp>
      <p:sp>
        <p:nvSpPr>
          <p:cNvPr id="17412" name="TextBox 2"/>
          <p:cNvSpPr txBox="1">
            <a:spLocks noChangeArrowheads="1"/>
          </p:cNvSpPr>
          <p:nvPr/>
        </p:nvSpPr>
        <p:spPr bwMode="auto">
          <a:xfrm>
            <a:off x="287338" y="2060575"/>
            <a:ext cx="80613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CA" altLang="en-US" sz="3200">
                <a:solidFill>
                  <a:schemeClr val="tx1"/>
                </a:solidFill>
              </a:rPr>
              <a:t>Current usage requires specialized facilities for noise reduction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en-US" sz="3200">
                <a:solidFill>
                  <a:schemeClr val="tx1"/>
                </a:solidFill>
              </a:rPr>
              <a:t>Require a clinician to both measure and interpret results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en-US" sz="3200">
                <a:solidFill>
                  <a:schemeClr val="tx1"/>
                </a:solidFill>
              </a:rPr>
              <a:t>Long run-time under sedentary conditions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en-US" sz="3200">
                <a:solidFill>
                  <a:schemeClr val="tx1"/>
                </a:solidFill>
              </a:rPr>
              <a:t>Limited sensitivity at low levels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287338" y="788988"/>
            <a:ext cx="80613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 b="1">
                <a:solidFill>
                  <a:srgbClr val="000000"/>
                </a:solidFill>
                <a:latin typeface="Calibri Light" panose="020F0302020204030204" pitchFamily="34" charset="0"/>
              </a:rPr>
              <a:t>eABR</a:t>
            </a:r>
          </a:p>
        </p:txBody>
      </p:sp>
      <p:pic>
        <p:nvPicPr>
          <p:cNvPr id="1946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341438"/>
            <a:ext cx="460692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61" name="Straight Arrow Connector 6"/>
          <p:cNvCxnSpPr>
            <a:cxnSpLocks noChangeShapeType="1"/>
          </p:cNvCxnSpPr>
          <p:nvPr/>
        </p:nvCxnSpPr>
        <p:spPr bwMode="auto">
          <a:xfrm flipH="1" flipV="1">
            <a:off x="5364163" y="1773238"/>
            <a:ext cx="1584325" cy="503237"/>
          </a:xfrm>
          <a:prstGeom prst="straightConnector1">
            <a:avLst/>
          </a:prstGeom>
          <a:noFill/>
          <a:ln w="57150" algn="ctr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&quot;No&quot; Symbol 6"/>
          <p:cNvSpPr>
            <a:spLocks noChangeAspect="1"/>
          </p:cNvSpPr>
          <p:nvPr/>
        </p:nvSpPr>
        <p:spPr bwMode="auto">
          <a:xfrm>
            <a:off x="2209800" y="3573463"/>
            <a:ext cx="2016125" cy="2016125"/>
          </a:xfrm>
          <a:prstGeom prst="noSmoking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CA"/>
          </a:p>
        </p:txBody>
      </p:sp>
      <p:sp>
        <p:nvSpPr>
          <p:cNvPr id="19463" name="Oval 4"/>
          <p:cNvSpPr>
            <a:spLocks noChangeArrowheads="1"/>
          </p:cNvSpPr>
          <p:nvPr/>
        </p:nvSpPr>
        <p:spPr bwMode="auto">
          <a:xfrm>
            <a:off x="5094288" y="3943350"/>
            <a:ext cx="914400" cy="914400"/>
          </a:xfrm>
          <a:prstGeom prst="ellipse">
            <a:avLst/>
          </a:prstGeom>
          <a:noFill/>
          <a:ln w="76200" algn="ctr">
            <a:solidFill>
              <a:srgbClr val="21FF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287338" y="788988"/>
            <a:ext cx="80613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buClrTx/>
              <a:buFontTx/>
              <a:buNone/>
            </a:pPr>
            <a:r>
              <a:rPr lang="en-CA" altLang="en-US" sz="4000" b="1">
                <a:solidFill>
                  <a:srgbClr val="000000"/>
                </a:solidFill>
                <a:latin typeface="Calibri Light" panose="020F0302020204030204" pitchFamily="34" charset="0"/>
              </a:rPr>
              <a:t>eABR</a:t>
            </a:r>
          </a:p>
        </p:txBody>
      </p:sp>
      <p:sp>
        <p:nvSpPr>
          <p:cNvPr id="21508" name="TextBox 2"/>
          <p:cNvSpPr txBox="1">
            <a:spLocks noChangeArrowheads="1"/>
          </p:cNvSpPr>
          <p:nvPr/>
        </p:nvSpPr>
        <p:spPr bwMode="auto">
          <a:xfrm>
            <a:off x="287338" y="2060575"/>
            <a:ext cx="806132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CA" altLang="en-US" sz="3200">
                <a:solidFill>
                  <a:schemeClr val="tx1"/>
                </a:solidFill>
              </a:rPr>
              <a:t>Same drawbacks as ABR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en-US" sz="3200">
                <a:solidFill>
                  <a:schemeClr val="tx1"/>
                </a:solidFill>
              </a:rPr>
              <a:t>Requires computer access for stimulation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en-US" sz="3200">
                <a:solidFill>
                  <a:schemeClr val="tx1"/>
                </a:solidFill>
              </a:rPr>
              <a:t>Electrical interference from stimulation and Cochlear Implant adds artifacts and decreases sensitivity further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Verdan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943</Words>
  <Application>Microsoft Office PowerPoint</Application>
  <PresentationFormat>On-screen Show (4:3)</PresentationFormat>
  <Paragraphs>329</Paragraphs>
  <Slides>56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Arial</vt:lpstr>
      <vt:lpstr>Calibri</vt:lpstr>
      <vt:lpstr>Calibri Light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Amperometric measurements of glucose  Group 5</dc:title>
  <dc:creator>Andrew</dc:creator>
  <cp:lastModifiedBy>sixstingstylist@outlook.com</cp:lastModifiedBy>
  <cp:revision>143</cp:revision>
  <cp:lastPrinted>1601-01-01T00:00:00Z</cp:lastPrinted>
  <dcterms:created xsi:type="dcterms:W3CDTF">1601-01-01T00:00:00Z</dcterms:created>
  <dcterms:modified xsi:type="dcterms:W3CDTF">2020-09-01T12:40:08Z</dcterms:modified>
</cp:coreProperties>
</file>